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60" r:id="rId4"/>
    <p:sldId id="258" r:id="rId5"/>
    <p:sldId id="257" r:id="rId6"/>
    <p:sldId id="261" r:id="rId7"/>
    <p:sldId id="262" r:id="rId8"/>
    <p:sldId id="263" r:id="rId9"/>
    <p:sldId id="264" r:id="rId10"/>
    <p:sldId id="265" r:id="rId1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4"/>
    <p:restoredTop sz="94472"/>
  </p:normalViewPr>
  <p:slideViewPr>
    <p:cSldViewPr snapToGrid="0">
      <p:cViewPr varScale="1">
        <p:scale>
          <a:sx n="97" d="100"/>
          <a:sy n="97" d="100"/>
        </p:scale>
        <p:origin x="6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6F794-B662-6C44-86CC-1E33B0936962}" type="datetimeFigureOut">
              <a:rPr lang="es-CL" smtClean="0"/>
              <a:t>04-06-25</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E3D967-DE62-8749-AB2A-732FEB200F4C}" type="slidenum">
              <a:rPr lang="es-CL" smtClean="0"/>
              <a:t>‹Nº›</a:t>
            </a:fld>
            <a:endParaRPr lang="es-CL"/>
          </a:p>
        </p:txBody>
      </p:sp>
    </p:spTree>
    <p:extLst>
      <p:ext uri="{BB962C8B-B14F-4D97-AF65-F5344CB8AC3E}">
        <p14:creationId xmlns:p14="http://schemas.microsoft.com/office/powerpoint/2010/main" val="3670231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0E3D967-DE62-8749-AB2A-732FEB200F4C}" type="slidenum">
              <a:rPr lang="es-CL" smtClean="0"/>
              <a:t>1</a:t>
            </a:fld>
            <a:endParaRPr lang="es-CL"/>
          </a:p>
        </p:txBody>
      </p:sp>
    </p:spTree>
    <p:extLst>
      <p:ext uri="{BB962C8B-B14F-4D97-AF65-F5344CB8AC3E}">
        <p14:creationId xmlns:p14="http://schemas.microsoft.com/office/powerpoint/2010/main" val="1013164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654CD9-DA9E-62D2-E7E6-6D4C3F306F20}"/>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L"/>
          </a:p>
        </p:txBody>
      </p:sp>
      <p:sp>
        <p:nvSpPr>
          <p:cNvPr id="3" name="Subtítulo 2">
            <a:extLst>
              <a:ext uri="{FF2B5EF4-FFF2-40B4-BE49-F238E27FC236}">
                <a16:creationId xmlns:a16="http://schemas.microsoft.com/office/drawing/2014/main" id="{CD7E3AA1-7681-7EC8-0029-41A0CD2718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L"/>
          </a:p>
        </p:txBody>
      </p:sp>
      <p:sp>
        <p:nvSpPr>
          <p:cNvPr id="4" name="Marcador de fecha 3">
            <a:extLst>
              <a:ext uri="{FF2B5EF4-FFF2-40B4-BE49-F238E27FC236}">
                <a16:creationId xmlns:a16="http://schemas.microsoft.com/office/drawing/2014/main" id="{4ADA86CD-DCD0-8D6C-290F-7EF4EF4437C9}"/>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5" name="Marcador de pie de página 4">
            <a:extLst>
              <a:ext uri="{FF2B5EF4-FFF2-40B4-BE49-F238E27FC236}">
                <a16:creationId xmlns:a16="http://schemas.microsoft.com/office/drawing/2014/main" id="{0C6C9547-460B-8A97-65DD-1E7986E6C82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982E66E-E18F-F7B6-ADA9-E184F68897A5}"/>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302356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8E95B6-B246-DF7C-6E4B-9DF59AECB276}"/>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1C4072FD-B693-B51D-F453-AA75938A3374}"/>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0268B131-0053-46DB-227E-BE51E14A598A}"/>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5" name="Marcador de pie de página 4">
            <a:extLst>
              <a:ext uri="{FF2B5EF4-FFF2-40B4-BE49-F238E27FC236}">
                <a16:creationId xmlns:a16="http://schemas.microsoft.com/office/drawing/2014/main" id="{01681F7F-6A45-7B7E-7AB9-1CFE3C0A1C9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7D12C8D-52AE-D80B-6F33-C4DE6003C1FA}"/>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1154691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0C4383F-427B-80F2-518D-9BF6FDE9F03E}"/>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E42BEC7D-6171-6122-B270-52F1ED7BA2C2}"/>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A56BFBC0-0E0E-52EB-B297-63FA03BDB83F}"/>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5" name="Marcador de pie de página 4">
            <a:extLst>
              <a:ext uri="{FF2B5EF4-FFF2-40B4-BE49-F238E27FC236}">
                <a16:creationId xmlns:a16="http://schemas.microsoft.com/office/drawing/2014/main" id="{5F565356-D95A-1F9A-857A-678B27600D6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DF93D0A-5E87-87E0-B82E-F747E02E261C}"/>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4272403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1B29C4-78B9-826D-48FD-C1C3A55983DE}"/>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E03B9E57-BAD7-9A55-F662-49845EA4BFAF}"/>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AD68228A-9ACB-1AE6-E2B7-CC616853D2BF}"/>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5" name="Marcador de pie de página 4">
            <a:extLst>
              <a:ext uri="{FF2B5EF4-FFF2-40B4-BE49-F238E27FC236}">
                <a16:creationId xmlns:a16="http://schemas.microsoft.com/office/drawing/2014/main" id="{B567AB99-D800-0F2B-DE76-EF832647157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9AB7125-1EE2-F17C-9A8F-4C802F87396D}"/>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1895970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79843D-DE19-B59E-44F5-FFE2C4E69EC9}"/>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044F9859-AFFE-EC03-6499-09E0A9C0C74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C50D411A-6B0B-F24B-4BB3-335C9CD681AF}"/>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5" name="Marcador de pie de página 4">
            <a:extLst>
              <a:ext uri="{FF2B5EF4-FFF2-40B4-BE49-F238E27FC236}">
                <a16:creationId xmlns:a16="http://schemas.microsoft.com/office/drawing/2014/main" id="{D5A3B015-0B54-1991-CD06-EC0C24474FA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83866DC-BA2A-072F-8DA9-18052460B5DD}"/>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22950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1E4E5-F0AF-5C9D-9077-FD25C64B0904}"/>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038F5C7A-67B9-E61D-D1CE-A0F61A6637CE}"/>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contenido 3">
            <a:extLst>
              <a:ext uri="{FF2B5EF4-FFF2-40B4-BE49-F238E27FC236}">
                <a16:creationId xmlns:a16="http://schemas.microsoft.com/office/drawing/2014/main" id="{32337B20-D6EB-2C1D-F2D2-A9B13C91C76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fecha 4">
            <a:extLst>
              <a:ext uri="{FF2B5EF4-FFF2-40B4-BE49-F238E27FC236}">
                <a16:creationId xmlns:a16="http://schemas.microsoft.com/office/drawing/2014/main" id="{45F5D39D-97BB-05F5-1532-C27CBAF6D0A9}"/>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6" name="Marcador de pie de página 5">
            <a:extLst>
              <a:ext uri="{FF2B5EF4-FFF2-40B4-BE49-F238E27FC236}">
                <a16:creationId xmlns:a16="http://schemas.microsoft.com/office/drawing/2014/main" id="{C1BC5985-6752-29F5-501C-91F3A5E3C09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64D2413-46EC-628B-9905-82FD273F0E2C}"/>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121782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E0E52F-3476-F2F1-444B-6F8AB933D277}"/>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98557209-8AAD-1C80-BB02-CE1925C0F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6C538330-36BE-B852-E108-875EDCA9D393}"/>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texto 4">
            <a:extLst>
              <a:ext uri="{FF2B5EF4-FFF2-40B4-BE49-F238E27FC236}">
                <a16:creationId xmlns:a16="http://schemas.microsoft.com/office/drawing/2014/main" id="{79ECC950-D27C-F2DE-D726-5015B4E4E2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83DF6D6-2809-2623-E67B-02042D0153BF}"/>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7" name="Marcador de fecha 6">
            <a:extLst>
              <a:ext uri="{FF2B5EF4-FFF2-40B4-BE49-F238E27FC236}">
                <a16:creationId xmlns:a16="http://schemas.microsoft.com/office/drawing/2014/main" id="{0AE00C33-FD7D-63FB-CB7C-F7C68ED69575}"/>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8" name="Marcador de pie de página 7">
            <a:extLst>
              <a:ext uri="{FF2B5EF4-FFF2-40B4-BE49-F238E27FC236}">
                <a16:creationId xmlns:a16="http://schemas.microsoft.com/office/drawing/2014/main" id="{851E9E3C-0C37-7D83-1832-E71118F4BAFF}"/>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AA09E531-1176-FBBD-CE53-B5F5E2291CED}"/>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94416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2A6A6-627C-DEA4-41E6-97CB29317933}"/>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fecha 2">
            <a:extLst>
              <a:ext uri="{FF2B5EF4-FFF2-40B4-BE49-F238E27FC236}">
                <a16:creationId xmlns:a16="http://schemas.microsoft.com/office/drawing/2014/main" id="{C459E19C-8A8B-778B-0877-3FB271C8DEF4}"/>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4" name="Marcador de pie de página 3">
            <a:extLst>
              <a:ext uri="{FF2B5EF4-FFF2-40B4-BE49-F238E27FC236}">
                <a16:creationId xmlns:a16="http://schemas.microsoft.com/office/drawing/2014/main" id="{8E8CC7D8-5055-3C83-DE35-2CF2EC820031}"/>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AF751715-4BE8-4490-B853-282E460D3402}"/>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1469691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2578E23-0B1E-7A90-2A28-F00327CE16F1}"/>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3" name="Marcador de pie de página 2">
            <a:extLst>
              <a:ext uri="{FF2B5EF4-FFF2-40B4-BE49-F238E27FC236}">
                <a16:creationId xmlns:a16="http://schemas.microsoft.com/office/drawing/2014/main" id="{392A1E80-C45B-22B6-FD7A-2184B5F78F0B}"/>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F0CA1423-731E-FAFC-FE84-52A6B711BEB1}"/>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291349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A83D27-25FC-4381-5004-F8B244868A3A}"/>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38FF5695-3DDB-8FA8-AFF7-4D23F28884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texto 3">
            <a:extLst>
              <a:ext uri="{FF2B5EF4-FFF2-40B4-BE49-F238E27FC236}">
                <a16:creationId xmlns:a16="http://schemas.microsoft.com/office/drawing/2014/main" id="{3089AEBD-4CBC-8D17-7D21-BF03BE07EC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6CCD962A-CA44-B7A1-4FC3-EE106B0DD7FF}"/>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6" name="Marcador de pie de página 5">
            <a:extLst>
              <a:ext uri="{FF2B5EF4-FFF2-40B4-BE49-F238E27FC236}">
                <a16:creationId xmlns:a16="http://schemas.microsoft.com/office/drawing/2014/main" id="{F0705813-8316-FB0B-8FB9-0E0EEFECFBA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A3DC2C4-9F22-63A3-D6BA-DD19D8244E48}"/>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281340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A71F83-EECB-B8A4-66B8-6DA0D5C2593F}"/>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posición de imagen 2">
            <a:extLst>
              <a:ext uri="{FF2B5EF4-FFF2-40B4-BE49-F238E27FC236}">
                <a16:creationId xmlns:a16="http://schemas.microsoft.com/office/drawing/2014/main" id="{EA44C734-CE8A-50EA-94F2-D698EEB511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639A9ED-F477-AA58-F4C0-F2420E467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CE28B011-A6E3-592C-C806-52658EF0FAB4}"/>
              </a:ext>
            </a:extLst>
          </p:cNvPr>
          <p:cNvSpPr>
            <a:spLocks noGrp="1"/>
          </p:cNvSpPr>
          <p:nvPr>
            <p:ph type="dt" sz="half" idx="10"/>
          </p:nvPr>
        </p:nvSpPr>
        <p:spPr/>
        <p:txBody>
          <a:bodyPr/>
          <a:lstStyle/>
          <a:p>
            <a:fld id="{C41F21DA-427C-0349-8576-279AF3880A0B}" type="datetimeFigureOut">
              <a:rPr lang="es-CL" smtClean="0"/>
              <a:t>04-06-25</a:t>
            </a:fld>
            <a:endParaRPr lang="es-CL"/>
          </a:p>
        </p:txBody>
      </p:sp>
      <p:sp>
        <p:nvSpPr>
          <p:cNvPr id="6" name="Marcador de pie de página 5">
            <a:extLst>
              <a:ext uri="{FF2B5EF4-FFF2-40B4-BE49-F238E27FC236}">
                <a16:creationId xmlns:a16="http://schemas.microsoft.com/office/drawing/2014/main" id="{2B90A034-69FD-BC0F-131C-7EA75C0556C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0BC6CAF-174B-FC0A-F2B2-8209041533F6}"/>
              </a:ext>
            </a:extLst>
          </p:cNvPr>
          <p:cNvSpPr>
            <a:spLocks noGrp="1"/>
          </p:cNvSpPr>
          <p:nvPr>
            <p:ph type="sldNum" sz="quarter" idx="12"/>
          </p:nvPr>
        </p:nvSpPr>
        <p:spPr/>
        <p:txBody>
          <a:bodyPr/>
          <a:lstStyle/>
          <a:p>
            <a:fld id="{D9FE606A-4D06-4F4C-AD46-268D04EF12D6}" type="slidenum">
              <a:rPr lang="es-CL" smtClean="0"/>
              <a:t>‹Nº›</a:t>
            </a:fld>
            <a:endParaRPr lang="es-CL"/>
          </a:p>
        </p:txBody>
      </p:sp>
    </p:spTree>
    <p:extLst>
      <p:ext uri="{BB962C8B-B14F-4D97-AF65-F5344CB8AC3E}">
        <p14:creationId xmlns:p14="http://schemas.microsoft.com/office/powerpoint/2010/main" val="282638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AA96E6E-85C3-B61C-C969-497E38EA04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942141D6-142F-0BE4-0A3C-5ECE121D94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D6F78415-A656-6288-AC2C-33448C4FA4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1F21DA-427C-0349-8576-279AF3880A0B}" type="datetimeFigureOut">
              <a:rPr lang="es-CL" smtClean="0"/>
              <a:t>04-06-25</a:t>
            </a:fld>
            <a:endParaRPr lang="es-CL"/>
          </a:p>
        </p:txBody>
      </p:sp>
      <p:sp>
        <p:nvSpPr>
          <p:cNvPr id="5" name="Marcador de pie de página 4">
            <a:extLst>
              <a:ext uri="{FF2B5EF4-FFF2-40B4-BE49-F238E27FC236}">
                <a16:creationId xmlns:a16="http://schemas.microsoft.com/office/drawing/2014/main" id="{8D12B2E4-2916-B531-235B-96AEF35E84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L"/>
          </a:p>
        </p:txBody>
      </p:sp>
      <p:sp>
        <p:nvSpPr>
          <p:cNvPr id="6" name="Marcador de número de diapositiva 5">
            <a:extLst>
              <a:ext uri="{FF2B5EF4-FFF2-40B4-BE49-F238E27FC236}">
                <a16:creationId xmlns:a16="http://schemas.microsoft.com/office/drawing/2014/main" id="{0B2C32A3-7E02-0CB4-1DD1-E63455508B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9FE606A-4D06-4F4C-AD46-268D04EF12D6}" type="slidenum">
              <a:rPr lang="es-CL" smtClean="0"/>
              <a:t>‹Nº›</a:t>
            </a:fld>
            <a:endParaRPr lang="es-CL"/>
          </a:p>
        </p:txBody>
      </p:sp>
    </p:spTree>
    <p:extLst>
      <p:ext uri="{BB962C8B-B14F-4D97-AF65-F5344CB8AC3E}">
        <p14:creationId xmlns:p14="http://schemas.microsoft.com/office/powerpoint/2010/main" val="972148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6659C6F-A29D-4D83-86DA-5B0289733C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90DEF05-784E-4B61-89E4-04C4ECF4E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
            <a:ext cx="8346201" cy="6892420"/>
          </a:xfrm>
          <a:prstGeom prst="rect">
            <a:avLst/>
          </a:prstGeom>
          <a:gradFill>
            <a:gsLst>
              <a:gs pos="59000">
                <a:schemeClr val="tx1">
                  <a:lumMod val="95000"/>
                  <a:lumOff val="5000"/>
                </a:schemeClr>
              </a:gs>
              <a:gs pos="100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2D8B93C-F7F8-3397-1427-F45E7A6F0720}"/>
              </a:ext>
            </a:extLst>
          </p:cNvPr>
          <p:cNvSpPr>
            <a:spLocks noGrp="1"/>
          </p:cNvSpPr>
          <p:nvPr>
            <p:ph type="ctrTitle"/>
          </p:nvPr>
        </p:nvSpPr>
        <p:spPr>
          <a:xfrm>
            <a:off x="838199" y="1115218"/>
            <a:ext cx="5710707" cy="2410365"/>
          </a:xfrm>
        </p:spPr>
        <p:txBody>
          <a:bodyPr>
            <a:normAutofit/>
          </a:bodyPr>
          <a:lstStyle/>
          <a:p>
            <a:pPr algn="l"/>
            <a:r>
              <a:rPr lang="es-CL" sz="4800" dirty="0">
                <a:solidFill>
                  <a:schemeClr val="bg1"/>
                </a:solidFill>
              </a:rPr>
              <a:t>Estafas Financieras a través de Redes Sociales</a:t>
            </a:r>
          </a:p>
        </p:txBody>
      </p:sp>
      <p:sp>
        <p:nvSpPr>
          <p:cNvPr id="3" name="Subtítulo 2">
            <a:extLst>
              <a:ext uri="{FF2B5EF4-FFF2-40B4-BE49-F238E27FC236}">
                <a16:creationId xmlns:a16="http://schemas.microsoft.com/office/drawing/2014/main" id="{395CE843-4FF5-8FC5-C2A5-6E5968CE00C2}"/>
              </a:ext>
            </a:extLst>
          </p:cNvPr>
          <p:cNvSpPr>
            <a:spLocks noGrp="1"/>
          </p:cNvSpPr>
          <p:nvPr>
            <p:ph type="subTitle" idx="1"/>
          </p:nvPr>
        </p:nvSpPr>
        <p:spPr>
          <a:xfrm>
            <a:off x="838200" y="3835389"/>
            <a:ext cx="5710706" cy="847446"/>
          </a:xfrm>
        </p:spPr>
        <p:txBody>
          <a:bodyPr>
            <a:normAutofit/>
          </a:bodyPr>
          <a:lstStyle/>
          <a:p>
            <a:pPr algn="l"/>
            <a:r>
              <a:rPr lang="es-CL" sz="1100" dirty="0">
                <a:solidFill>
                  <a:schemeClr val="bg1"/>
                </a:solidFill>
              </a:rPr>
              <a:t>Dr. Eric S Mayne</a:t>
            </a:r>
          </a:p>
          <a:p>
            <a:pPr algn="l"/>
            <a:r>
              <a:rPr lang="es-CL" sz="1100" dirty="0">
                <a:solidFill>
                  <a:schemeClr val="bg1"/>
                </a:solidFill>
              </a:rPr>
              <a:t>Facultad de Economía y Negocios</a:t>
            </a:r>
          </a:p>
          <a:p>
            <a:pPr algn="l"/>
            <a:r>
              <a:rPr lang="es-CL" sz="1100" dirty="0">
                <a:solidFill>
                  <a:schemeClr val="bg1"/>
                </a:solidFill>
              </a:rPr>
              <a:t>Universidad Andrés Bello</a:t>
            </a:r>
          </a:p>
        </p:txBody>
      </p:sp>
      <p:cxnSp>
        <p:nvCxnSpPr>
          <p:cNvPr id="25" name="Straight Connector 24">
            <a:extLst>
              <a:ext uri="{FF2B5EF4-FFF2-40B4-BE49-F238E27FC236}">
                <a16:creationId xmlns:a16="http://schemas.microsoft.com/office/drawing/2014/main" id="{C41BAEC7-F7B0-4224-8B18-8F74B7D87F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3681408"/>
            <a:ext cx="113537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Cámara 4">
            <a:extLst>
              <a:ext uri="{FF2B5EF4-FFF2-40B4-BE49-F238E27FC236}">
                <a16:creationId xmlns:a16="http://schemas.microsoft.com/office/drawing/2014/main" id="{1E3D10B0-FE9E-CFBE-8BD9-9165F6C9E1CD}"/>
              </a:ext>
              <a:ext uri="{C183D7F6-B498-43B3-948B-1728B52AA6E4}">
                <adec:decorative xmlns:adec="http://schemas.microsoft.com/office/drawing/2017/decorative" val="1"/>
              </a:ext>
            </a:extLst>
          </p:cNvPr>
          <p:cNvPicPr>
            <a:picLocks noChangeAspect="1"/>
            <a:extLst>
              <a:ext uri="{51228E76-BA90-4043-B771-695A4F85340A}">
                <alf:liveFeedProps xmlns:alf="http://schemas.microsoft.com/office/drawing/2021/livefeed"/>
              </a:ext>
            </a:extLst>
          </p:cNvPicPr>
          <p:nvPr/>
        </p:nvPicPr>
        <p:blipFill>
          <a:blip r:embed="rId3">
            <a:extLst>
              <a:ext uri="{96DAC541-7B7A-43D3-8B79-37D633B846F1}">
                <asvg:svgBlip xmlns:asvg="http://schemas.microsoft.com/office/drawing/2016/SVG/main" r:embed="rId4"/>
              </a:ext>
            </a:extLst>
          </a:blip>
          <a:srcRect/>
          <a:stretch>
            <a:fillRect/>
          </a:stretch>
        </p:blipFill>
        <p:spPr>
          <a:xfrm>
            <a:off x="728663" y="4764882"/>
            <a:ext cx="1395413" cy="1395413"/>
          </a:xfrm>
          <a:prstGeom prst="ellipse">
            <a:avLst/>
          </a:prstGeom>
        </p:spPr>
      </p:pic>
      <p:pic>
        <p:nvPicPr>
          <p:cNvPr id="8" name="Cámara 7">
            <a:extLst>
              <a:ext uri="{FF2B5EF4-FFF2-40B4-BE49-F238E27FC236}">
                <a16:creationId xmlns:a16="http://schemas.microsoft.com/office/drawing/2014/main" id="{C7CD412C-9436-BBD7-7BCE-9610B0614767}"/>
              </a:ext>
            </a:extLst>
          </p:cNvPr>
          <p:cNvPicPr>
            <a:picLocks noChangeAspect="1"/>
            <a:extLst>
              <a:ext uri="{51228E76-BA90-4043-B771-695A4F85340A}">
                <alf:liveFeedProps xmlns:alf="http://schemas.microsoft.com/office/drawing/2021/livefeed"/>
              </a:ext>
            </a:extLst>
          </p:cNvPicPr>
          <p:nvPr/>
        </p:nvPicPr>
        <p:blipFill>
          <a:blip r:embed="rId3">
            <a:extLst>
              <a:ext uri="{96DAC541-7B7A-43D3-8B79-37D633B846F1}">
                <asvg:svgBlip xmlns:asvg="http://schemas.microsoft.com/office/drawing/2016/SVG/main" r:embed="rId4"/>
              </a:ext>
            </a:extLst>
          </a:blip>
          <a:stretch>
            <a:fillRect/>
          </a:stretch>
        </p:blipFill>
        <p:spPr>
          <a:xfrm>
            <a:off x="10052304" y="4718304"/>
            <a:ext cx="2057400" cy="2057400"/>
          </a:xfrm>
          <a:prstGeom prst="ellipse">
            <a:avLst/>
          </a:prstGeom>
          <a:solidFill>
            <a:schemeClr val="accent2"/>
          </a:solidFill>
        </p:spPr>
      </p:pic>
    </p:spTree>
    <p:extLst>
      <p:ext uri="{BB962C8B-B14F-4D97-AF65-F5344CB8AC3E}">
        <p14:creationId xmlns:p14="http://schemas.microsoft.com/office/powerpoint/2010/main" val="3672816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A2A075-95DD-3485-A4C0-91E8B7EB1B0E}"/>
              </a:ext>
            </a:extLst>
          </p:cNvPr>
          <p:cNvSpPr>
            <a:spLocks noGrp="1"/>
          </p:cNvSpPr>
          <p:nvPr>
            <p:ph type="title"/>
          </p:nvPr>
        </p:nvSpPr>
        <p:spPr/>
        <p:txBody>
          <a:bodyPr/>
          <a:lstStyle/>
          <a:p>
            <a:r>
              <a:rPr lang="es-CL" dirty="0"/>
              <a:t>CONCLUSIONES DEL ESTUDIO</a:t>
            </a:r>
          </a:p>
        </p:txBody>
      </p:sp>
      <p:sp>
        <p:nvSpPr>
          <p:cNvPr id="3" name="Marcador de contenido 2">
            <a:extLst>
              <a:ext uri="{FF2B5EF4-FFF2-40B4-BE49-F238E27FC236}">
                <a16:creationId xmlns:a16="http://schemas.microsoft.com/office/drawing/2014/main" id="{05D0CEAE-5F35-2393-6598-7AD9F8314A16}"/>
              </a:ext>
            </a:extLst>
          </p:cNvPr>
          <p:cNvSpPr>
            <a:spLocks noGrp="1"/>
          </p:cNvSpPr>
          <p:nvPr>
            <p:ph idx="1"/>
          </p:nvPr>
        </p:nvSpPr>
        <p:spPr/>
        <p:txBody>
          <a:bodyPr/>
          <a:lstStyle/>
          <a:p>
            <a:pPr marL="0" indent="0">
              <a:buNone/>
            </a:pPr>
            <a:r>
              <a:rPr lang="es-CL" dirty="0"/>
              <a:t>11.	NO ES POSIBLE GARANTIZAR RENTABILIDADES SOBRE UN 3%, 4% O, 5% MENSUAL DE FORMA SEGURA Y LEGAL, YA QUE LAS INVERSIONES QUE PODRÍAN OBTENER ALTAS RENTABILIDADES, IMPLICAN SIEMPRE MAYORES RIESGOS</a:t>
            </a:r>
          </a:p>
        </p:txBody>
      </p:sp>
    </p:spTree>
    <p:extLst>
      <p:ext uri="{BB962C8B-B14F-4D97-AF65-F5344CB8AC3E}">
        <p14:creationId xmlns:p14="http://schemas.microsoft.com/office/powerpoint/2010/main" val="3279904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B9E91B61-052F-C5F1-DE37-5410B09EC47C}"/>
              </a:ext>
            </a:extLst>
          </p:cNvPr>
          <p:cNvSpPr>
            <a:spLocks noGrp="1"/>
          </p:cNvSpPr>
          <p:nvPr>
            <p:ph type="title"/>
          </p:nvPr>
        </p:nvSpPr>
        <p:spPr>
          <a:xfrm>
            <a:off x="5894962" y="479493"/>
            <a:ext cx="5458838" cy="1325563"/>
          </a:xfrm>
        </p:spPr>
        <p:txBody>
          <a:bodyPr>
            <a:normAutofit/>
          </a:bodyPr>
          <a:lstStyle/>
          <a:p>
            <a:r>
              <a:rPr lang="es-CL" sz="3400" dirty="0"/>
              <a:t>COMPARACIÓN HALLAZGOS ESTUDIO 2023 - 2025</a:t>
            </a: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BF60A62B-F7B5-DEBF-50FE-F97FBBC7FF6D}"/>
              </a:ext>
            </a:extLst>
          </p:cNvPr>
          <p:cNvSpPr>
            <a:spLocks noGrp="1"/>
          </p:cNvSpPr>
          <p:nvPr>
            <p:ph idx="1"/>
          </p:nvPr>
        </p:nvSpPr>
        <p:spPr>
          <a:xfrm>
            <a:off x="5894962" y="1984443"/>
            <a:ext cx="5458838" cy="4192520"/>
          </a:xfrm>
        </p:spPr>
        <p:txBody>
          <a:bodyPr>
            <a:normAutofit/>
          </a:bodyPr>
          <a:lstStyle/>
          <a:p>
            <a:pPr marL="0" indent="0">
              <a:buNone/>
            </a:pPr>
            <a:r>
              <a:rPr lang="es-CL" dirty="0"/>
              <a:t>1.- Dentro del territorio nacional, las personas que han sido estafadas financieramente, a través de redes sociales, es el siguiente:</a:t>
            </a:r>
          </a:p>
        </p:txBody>
      </p:sp>
      <p:graphicFrame>
        <p:nvGraphicFramePr>
          <p:cNvPr id="4" name="Tabla 3">
            <a:extLst>
              <a:ext uri="{FF2B5EF4-FFF2-40B4-BE49-F238E27FC236}">
                <a16:creationId xmlns:a16="http://schemas.microsoft.com/office/drawing/2014/main" id="{2E8F13CB-7115-B11D-9774-78DD8B24EB1C}"/>
              </a:ext>
            </a:extLst>
          </p:cNvPr>
          <p:cNvGraphicFramePr>
            <a:graphicFrameLocks noGrp="1"/>
          </p:cNvGraphicFramePr>
          <p:nvPr>
            <p:extLst>
              <p:ext uri="{D42A27DB-BD31-4B8C-83A1-F6EECF244321}">
                <p14:modId xmlns:p14="http://schemas.microsoft.com/office/powerpoint/2010/main" val="2002285074"/>
              </p:ext>
            </p:extLst>
          </p:nvPr>
        </p:nvGraphicFramePr>
        <p:xfrm>
          <a:off x="703182" y="1663467"/>
          <a:ext cx="4777386" cy="3361322"/>
        </p:xfrm>
        <a:graphic>
          <a:graphicData uri="http://schemas.openxmlformats.org/drawingml/2006/table">
            <a:tbl>
              <a:tblPr firstRow="1" bandRow="1">
                <a:solidFill>
                  <a:srgbClr val="F7F7F7"/>
                </a:solidFill>
              </a:tblPr>
              <a:tblGrid>
                <a:gridCol w="653268">
                  <a:extLst>
                    <a:ext uri="{9D8B030D-6E8A-4147-A177-3AD203B41FA5}">
                      <a16:colId xmlns:a16="http://schemas.microsoft.com/office/drawing/2014/main" val="3674289474"/>
                    </a:ext>
                  </a:extLst>
                </a:gridCol>
                <a:gridCol w="653268">
                  <a:extLst>
                    <a:ext uri="{9D8B030D-6E8A-4147-A177-3AD203B41FA5}">
                      <a16:colId xmlns:a16="http://schemas.microsoft.com/office/drawing/2014/main" val="3663342736"/>
                    </a:ext>
                  </a:extLst>
                </a:gridCol>
                <a:gridCol w="1134496">
                  <a:extLst>
                    <a:ext uri="{9D8B030D-6E8A-4147-A177-3AD203B41FA5}">
                      <a16:colId xmlns:a16="http://schemas.microsoft.com/office/drawing/2014/main" val="3051522074"/>
                    </a:ext>
                  </a:extLst>
                </a:gridCol>
                <a:gridCol w="274295">
                  <a:extLst>
                    <a:ext uri="{9D8B030D-6E8A-4147-A177-3AD203B41FA5}">
                      <a16:colId xmlns:a16="http://schemas.microsoft.com/office/drawing/2014/main" val="97180664"/>
                    </a:ext>
                  </a:extLst>
                </a:gridCol>
                <a:gridCol w="653268">
                  <a:extLst>
                    <a:ext uri="{9D8B030D-6E8A-4147-A177-3AD203B41FA5}">
                      <a16:colId xmlns:a16="http://schemas.microsoft.com/office/drawing/2014/main" val="2074455126"/>
                    </a:ext>
                  </a:extLst>
                </a:gridCol>
                <a:gridCol w="1134496">
                  <a:extLst>
                    <a:ext uri="{9D8B030D-6E8A-4147-A177-3AD203B41FA5}">
                      <a16:colId xmlns:a16="http://schemas.microsoft.com/office/drawing/2014/main" val="4234141069"/>
                    </a:ext>
                  </a:extLst>
                </a:gridCol>
                <a:gridCol w="274295">
                  <a:extLst>
                    <a:ext uri="{9D8B030D-6E8A-4147-A177-3AD203B41FA5}">
                      <a16:colId xmlns:a16="http://schemas.microsoft.com/office/drawing/2014/main" val="180795718"/>
                    </a:ext>
                  </a:extLst>
                </a:gridCol>
              </a:tblGrid>
              <a:tr h="1032822">
                <a:tc>
                  <a:txBody>
                    <a:bodyPr/>
                    <a:lstStyle/>
                    <a:p>
                      <a:pPr algn="l" fontAlgn="b"/>
                      <a:r>
                        <a:rPr lang="es-CL" sz="1800" b="1" i="0" u="none" strike="noStrike" cap="all" spc="60">
                          <a:solidFill>
                            <a:schemeClr val="tx1"/>
                          </a:solidFill>
                          <a:effectLst/>
                          <a:latin typeface="Calibri" panose="020F0502020204030204" pitchFamily="34" charset="0"/>
                        </a:rPr>
                        <a:t> </a:t>
                      </a:r>
                    </a:p>
                  </a:txBody>
                  <a:tcPr marL="209356" marR="209356" marT="209356" marB="209356" anchor="b">
                    <a:lnL w="12700" cmpd="sng">
                      <a:noFill/>
                    </a:lnL>
                    <a:lnR w="12700" cmpd="sng">
                      <a:noFill/>
                    </a:lnR>
                    <a:lnT w="12700" cmpd="sng">
                      <a:noFill/>
                    </a:lnT>
                    <a:lnB w="38100" cmpd="sng">
                      <a:noFill/>
                    </a:lnB>
                    <a:noFill/>
                  </a:tcPr>
                </a:tc>
                <a:tc>
                  <a:txBody>
                    <a:bodyPr/>
                    <a:lstStyle/>
                    <a:p>
                      <a:pPr algn="l" fontAlgn="b"/>
                      <a:r>
                        <a:rPr lang="es-CL" sz="1800" b="1" i="0" u="none" strike="noStrike" cap="all" spc="60">
                          <a:solidFill>
                            <a:schemeClr val="tx1"/>
                          </a:solidFill>
                          <a:effectLst/>
                          <a:latin typeface="Calibri" panose="020F0502020204030204" pitchFamily="34" charset="0"/>
                        </a:rPr>
                        <a:t> </a:t>
                      </a:r>
                    </a:p>
                  </a:txBody>
                  <a:tcPr marL="209356" marR="209356" marT="209356" marB="209356" anchor="b">
                    <a:lnL w="12700" cmpd="sng">
                      <a:noFill/>
                    </a:lnL>
                    <a:lnR w="12700" cmpd="sng">
                      <a:noFill/>
                    </a:lnR>
                    <a:lnT w="12700" cmpd="sng">
                      <a:noFill/>
                    </a:lnT>
                    <a:lnB w="38100" cmpd="sng">
                      <a:noFill/>
                    </a:lnB>
                    <a:noFill/>
                  </a:tcPr>
                </a:tc>
                <a:tc gridSpan="2">
                  <a:txBody>
                    <a:bodyPr/>
                    <a:lstStyle/>
                    <a:p>
                      <a:pPr algn="l" fontAlgn="b"/>
                      <a:r>
                        <a:rPr lang="es-CL" sz="1800" b="1" i="0" u="none" strike="noStrike" cap="all" spc="60">
                          <a:solidFill>
                            <a:schemeClr val="tx1"/>
                          </a:solidFill>
                          <a:effectLst/>
                          <a:latin typeface="Calibri" panose="020F0502020204030204" pitchFamily="34" charset="0"/>
                        </a:rPr>
                        <a:t>AÑO 2023</a:t>
                      </a:r>
                    </a:p>
                  </a:txBody>
                  <a:tcPr marL="209356" marR="209356" marT="209356" marB="209356" anchor="b">
                    <a:lnL w="12700" cmpd="sng">
                      <a:noFill/>
                    </a:lnL>
                    <a:lnR w="12700" cmpd="sng">
                      <a:noFill/>
                    </a:lnR>
                    <a:lnT w="12700" cmpd="sng">
                      <a:noFill/>
                    </a:lnT>
                    <a:lnB w="38100" cmpd="sng">
                      <a:noFill/>
                    </a:lnB>
                    <a:noFill/>
                  </a:tcPr>
                </a:tc>
                <a:tc hMerge="1">
                  <a:txBody>
                    <a:bodyPr/>
                    <a:lstStyle/>
                    <a:p>
                      <a:endParaRPr lang="es-CL"/>
                    </a:p>
                  </a:txBody>
                  <a:tcPr/>
                </a:tc>
                <a:tc>
                  <a:txBody>
                    <a:bodyPr/>
                    <a:lstStyle/>
                    <a:p>
                      <a:pPr algn="l" fontAlgn="b"/>
                      <a:r>
                        <a:rPr lang="es-CL" sz="1800" b="1" i="0" u="none" strike="noStrike" cap="all" spc="60">
                          <a:solidFill>
                            <a:schemeClr val="tx1"/>
                          </a:solidFill>
                          <a:effectLst/>
                          <a:latin typeface="Calibri" panose="020F0502020204030204" pitchFamily="34" charset="0"/>
                        </a:rPr>
                        <a:t> </a:t>
                      </a:r>
                    </a:p>
                  </a:txBody>
                  <a:tcPr marL="209356" marR="209356" marT="209356" marB="209356" anchor="b">
                    <a:lnL w="12700" cmpd="sng">
                      <a:noFill/>
                    </a:lnL>
                    <a:lnR w="12700" cmpd="sng">
                      <a:noFill/>
                    </a:lnR>
                    <a:lnT w="12700" cmpd="sng">
                      <a:noFill/>
                    </a:lnT>
                    <a:lnB w="38100" cmpd="sng">
                      <a:noFill/>
                    </a:lnB>
                    <a:noFill/>
                  </a:tcPr>
                </a:tc>
                <a:tc gridSpan="2">
                  <a:txBody>
                    <a:bodyPr/>
                    <a:lstStyle/>
                    <a:p>
                      <a:pPr algn="l" fontAlgn="b"/>
                      <a:r>
                        <a:rPr lang="es-CL" sz="1800" b="1" i="0" u="none" strike="noStrike" cap="all" spc="60">
                          <a:solidFill>
                            <a:schemeClr val="tx1"/>
                          </a:solidFill>
                          <a:effectLst/>
                          <a:latin typeface="Calibri" panose="020F0502020204030204" pitchFamily="34" charset="0"/>
                        </a:rPr>
                        <a:t>AÑO 2025</a:t>
                      </a:r>
                    </a:p>
                  </a:txBody>
                  <a:tcPr marL="209356" marR="209356" marT="209356" marB="209356" anchor="b">
                    <a:lnL w="12700" cmpd="sng">
                      <a:noFill/>
                    </a:lnL>
                    <a:lnR w="12700" cmpd="sng">
                      <a:noFill/>
                    </a:lnR>
                    <a:lnT w="12700" cmpd="sng">
                      <a:noFill/>
                    </a:lnT>
                    <a:lnB w="38100" cmpd="sng">
                      <a:noFill/>
                    </a:lnB>
                    <a:noFill/>
                  </a:tcPr>
                </a:tc>
                <a:tc hMerge="1">
                  <a:txBody>
                    <a:bodyPr/>
                    <a:lstStyle/>
                    <a:p>
                      <a:endParaRPr lang="es-CL"/>
                    </a:p>
                  </a:txBody>
                  <a:tcPr/>
                </a:tc>
                <a:extLst>
                  <a:ext uri="{0D108BD9-81ED-4DB2-BD59-A6C34878D82A}">
                    <a16:rowId xmlns:a16="http://schemas.microsoft.com/office/drawing/2014/main" val="623733214"/>
                  </a:ext>
                </a:extLst>
              </a:tr>
              <a:tr h="582125">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l" fontAlgn="b"/>
                      <a:endParaRPr lang="es-CL" sz="2400" b="0" i="0" u="none" strike="noStrike" cap="none" spc="0">
                        <a:solidFill>
                          <a:schemeClr val="tx1"/>
                        </a:solidFill>
                        <a:effectLst/>
                        <a:latin typeface="Calibri" panose="020F0502020204030204" pitchFamily="34" charset="0"/>
                      </a:endParaRP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l" fontAlgn="b"/>
                      <a:endParaRPr lang="es-CL" sz="2400" b="0" i="0" u="none" strike="noStrike" cap="none" spc="0">
                        <a:solidFill>
                          <a:schemeClr val="tx1"/>
                        </a:solidFill>
                        <a:effectLst/>
                        <a:latin typeface="Calibri" panose="020F0502020204030204" pitchFamily="34" charset="0"/>
                      </a:endParaRP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38100" cmpd="sng">
                      <a:noFill/>
                    </a:lnT>
                    <a:lnB w="12700" cmpd="sng">
                      <a:noFill/>
                      <a:prstDash val="solid"/>
                    </a:lnB>
                    <a:solidFill>
                      <a:srgbClr val="F7F7F7"/>
                    </a:solidFill>
                  </a:tcPr>
                </a:tc>
                <a:extLst>
                  <a:ext uri="{0D108BD9-81ED-4DB2-BD59-A6C34878D82A}">
                    <a16:rowId xmlns:a16="http://schemas.microsoft.com/office/drawing/2014/main" val="650466766"/>
                  </a:ext>
                </a:extLst>
              </a:tr>
              <a:tr h="582125">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SÍ</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r" fontAlgn="b"/>
                      <a:r>
                        <a:rPr lang="es-CL" sz="2400" b="0" i="0" u="none" strike="noStrike" cap="none" spc="0">
                          <a:solidFill>
                            <a:schemeClr val="tx1"/>
                          </a:solidFill>
                          <a:effectLst/>
                          <a:latin typeface="Calibri" panose="020F0502020204030204" pitchFamily="34" charset="0"/>
                        </a:rPr>
                        <a:t>60,10%</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endParaRPr lang="es-CL" sz="2400" b="0" i="0" u="none" strike="noStrike" cap="none" spc="0">
                        <a:solidFill>
                          <a:schemeClr val="tx1"/>
                        </a:solidFill>
                        <a:effectLst/>
                        <a:latin typeface="Calibri" panose="020F0502020204030204" pitchFamily="34" charset="0"/>
                      </a:endParaRP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r" fontAlgn="b"/>
                      <a:r>
                        <a:rPr lang="es-CL" sz="2400" b="0" i="0" u="none" strike="noStrike" cap="none" spc="0">
                          <a:solidFill>
                            <a:schemeClr val="tx1"/>
                          </a:solidFill>
                          <a:effectLst/>
                          <a:latin typeface="Calibri" panose="020F0502020204030204" pitchFamily="34" charset="0"/>
                        </a:rPr>
                        <a:t>64,70%</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extLst>
                  <a:ext uri="{0D108BD9-81ED-4DB2-BD59-A6C34878D82A}">
                    <a16:rowId xmlns:a16="http://schemas.microsoft.com/office/drawing/2014/main" val="1699244000"/>
                  </a:ext>
                </a:extLst>
              </a:tr>
              <a:tr h="582125">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l" fontAlgn="b"/>
                      <a:endParaRPr lang="es-CL" sz="2400" b="0" i="0" u="none" strike="noStrike" cap="none" spc="0">
                        <a:solidFill>
                          <a:schemeClr val="tx1"/>
                        </a:solidFill>
                        <a:effectLst/>
                        <a:latin typeface="Calibri" panose="020F0502020204030204" pitchFamily="34" charset="0"/>
                      </a:endParaRP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l" fontAlgn="b"/>
                      <a:endParaRPr lang="es-CL" sz="2400" b="0" i="0" u="none" strike="noStrike" cap="none" spc="0">
                        <a:solidFill>
                          <a:schemeClr val="tx1"/>
                        </a:solidFill>
                        <a:effectLst/>
                        <a:latin typeface="Calibri" panose="020F0502020204030204" pitchFamily="34" charset="0"/>
                      </a:endParaRP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224633292"/>
                  </a:ext>
                </a:extLst>
              </a:tr>
              <a:tr h="582125">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NO</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r" fontAlgn="b"/>
                      <a:r>
                        <a:rPr lang="es-CL" sz="2400" b="0" i="0" u="none" strike="noStrike" cap="none" spc="0">
                          <a:solidFill>
                            <a:schemeClr val="tx1"/>
                          </a:solidFill>
                          <a:effectLst/>
                          <a:latin typeface="Calibri" panose="020F0502020204030204" pitchFamily="34" charset="0"/>
                        </a:rPr>
                        <a:t>39,90%</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r" fontAlgn="b"/>
                      <a:r>
                        <a:rPr lang="es-CL" sz="2400" b="0" i="0" u="none" strike="noStrike" cap="none" spc="0">
                          <a:solidFill>
                            <a:schemeClr val="tx1"/>
                          </a:solidFill>
                          <a:effectLst/>
                          <a:latin typeface="Calibri" panose="020F0502020204030204" pitchFamily="34" charset="0"/>
                        </a:rPr>
                        <a:t>35,30%</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tc>
                  <a:txBody>
                    <a:bodyPr/>
                    <a:lstStyle/>
                    <a:p>
                      <a:pPr algn="l" fontAlgn="b"/>
                      <a:r>
                        <a:rPr lang="es-CL" sz="2400" b="0" i="0" u="none" strike="noStrike" cap="none" spc="0">
                          <a:solidFill>
                            <a:schemeClr val="tx1"/>
                          </a:solidFill>
                          <a:effectLst/>
                          <a:latin typeface="Calibri" panose="020F0502020204030204" pitchFamily="34" charset="0"/>
                        </a:rPr>
                        <a:t> </a:t>
                      </a:r>
                    </a:p>
                  </a:txBody>
                  <a:tcPr marL="14539" marR="14539" marT="14539" marB="139570" anchor="b">
                    <a:lnL w="12700" cmpd="sng">
                      <a:noFill/>
                      <a:prstDash val="solid"/>
                    </a:lnL>
                    <a:lnR w="12700" cmpd="sng">
                      <a:noFill/>
                      <a:prstDash val="solid"/>
                    </a:lnR>
                    <a:lnT w="12700" cmpd="sng">
                      <a:noFill/>
                      <a:prstDash val="solid"/>
                    </a:lnT>
                    <a:lnB w="12700" cmpd="sng">
                      <a:noFill/>
                      <a:prstDash val="solid"/>
                    </a:lnB>
                    <a:solidFill>
                      <a:schemeClr val="bg1">
                        <a:lumMod val="85000"/>
                      </a:schemeClr>
                    </a:solidFill>
                  </a:tcPr>
                </a:tc>
                <a:extLst>
                  <a:ext uri="{0D108BD9-81ED-4DB2-BD59-A6C34878D82A}">
                    <a16:rowId xmlns:a16="http://schemas.microsoft.com/office/drawing/2014/main" val="2751281901"/>
                  </a:ext>
                </a:extLst>
              </a:tr>
            </a:tbl>
          </a:graphicData>
        </a:graphic>
      </p:graphicFrame>
    </p:spTree>
    <p:extLst>
      <p:ext uri="{BB962C8B-B14F-4D97-AF65-F5344CB8AC3E}">
        <p14:creationId xmlns:p14="http://schemas.microsoft.com/office/powerpoint/2010/main" val="1592044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BCC78-EE59-E713-1B5B-D75DACC1934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C8C8A41-001A-8954-9C9B-A79FDB06E0CB}"/>
              </a:ext>
            </a:extLst>
          </p:cNvPr>
          <p:cNvSpPr>
            <a:spLocks noGrp="1"/>
          </p:cNvSpPr>
          <p:nvPr>
            <p:ph type="title"/>
          </p:nvPr>
        </p:nvSpPr>
        <p:spPr>
          <a:xfrm>
            <a:off x="5894962" y="479493"/>
            <a:ext cx="5458838" cy="1325563"/>
          </a:xfrm>
        </p:spPr>
        <p:txBody>
          <a:bodyPr>
            <a:normAutofit/>
          </a:bodyPr>
          <a:lstStyle/>
          <a:p>
            <a:r>
              <a:rPr lang="es-CL" sz="3400" dirty="0"/>
              <a:t>COMPARACIÓN HALLAZGOS ESTUDIO 2023 - 2025</a:t>
            </a:r>
          </a:p>
        </p:txBody>
      </p:sp>
      <p:sp>
        <p:nvSpPr>
          <p:cNvPr id="3" name="Marcador de contenido 2">
            <a:extLst>
              <a:ext uri="{FF2B5EF4-FFF2-40B4-BE49-F238E27FC236}">
                <a16:creationId xmlns:a16="http://schemas.microsoft.com/office/drawing/2014/main" id="{F4DF866D-4927-93E3-33B5-CD24E06CF435}"/>
              </a:ext>
            </a:extLst>
          </p:cNvPr>
          <p:cNvSpPr>
            <a:spLocks noGrp="1"/>
          </p:cNvSpPr>
          <p:nvPr>
            <p:ph idx="1"/>
          </p:nvPr>
        </p:nvSpPr>
        <p:spPr>
          <a:xfrm>
            <a:off x="5894962" y="1984443"/>
            <a:ext cx="5458838" cy="4192520"/>
          </a:xfrm>
        </p:spPr>
        <p:txBody>
          <a:bodyPr>
            <a:normAutofit/>
          </a:bodyPr>
          <a:lstStyle/>
          <a:p>
            <a:pPr marL="0" indent="0">
              <a:buNone/>
            </a:pPr>
            <a:r>
              <a:rPr lang="es-CL" dirty="0"/>
              <a:t>2.- Los hombres son más proclives a ser estafados financieramente, que las mujeres, a través de redes sociales:</a:t>
            </a:r>
          </a:p>
        </p:txBody>
      </p:sp>
      <p:graphicFrame>
        <p:nvGraphicFramePr>
          <p:cNvPr id="5" name="Tabla 4">
            <a:extLst>
              <a:ext uri="{FF2B5EF4-FFF2-40B4-BE49-F238E27FC236}">
                <a16:creationId xmlns:a16="http://schemas.microsoft.com/office/drawing/2014/main" id="{862113BB-6AB0-5969-0BA9-BC6EFAD85BBD}"/>
              </a:ext>
            </a:extLst>
          </p:cNvPr>
          <p:cNvGraphicFramePr>
            <a:graphicFrameLocks noGrp="1"/>
          </p:cNvGraphicFramePr>
          <p:nvPr>
            <p:extLst>
              <p:ext uri="{D42A27DB-BD31-4B8C-83A1-F6EECF244321}">
                <p14:modId xmlns:p14="http://schemas.microsoft.com/office/powerpoint/2010/main" val="2834645049"/>
              </p:ext>
            </p:extLst>
          </p:nvPr>
        </p:nvGraphicFramePr>
        <p:xfrm>
          <a:off x="518161" y="2203705"/>
          <a:ext cx="4529328" cy="2313431"/>
        </p:xfrm>
        <a:graphic>
          <a:graphicData uri="http://schemas.openxmlformats.org/drawingml/2006/table">
            <a:tbl>
              <a:tblPr/>
              <a:tblGrid>
                <a:gridCol w="742514">
                  <a:extLst>
                    <a:ext uri="{9D8B030D-6E8A-4147-A177-3AD203B41FA5}">
                      <a16:colId xmlns:a16="http://schemas.microsoft.com/office/drawing/2014/main" val="1725872451"/>
                    </a:ext>
                  </a:extLst>
                </a:gridCol>
                <a:gridCol w="284630">
                  <a:extLst>
                    <a:ext uri="{9D8B030D-6E8A-4147-A177-3AD203B41FA5}">
                      <a16:colId xmlns:a16="http://schemas.microsoft.com/office/drawing/2014/main" val="2594105202"/>
                    </a:ext>
                  </a:extLst>
                </a:gridCol>
                <a:gridCol w="544509">
                  <a:extLst>
                    <a:ext uri="{9D8B030D-6E8A-4147-A177-3AD203B41FA5}">
                      <a16:colId xmlns:a16="http://schemas.microsoft.com/office/drawing/2014/main" val="611009756"/>
                    </a:ext>
                  </a:extLst>
                </a:gridCol>
                <a:gridCol w="792014">
                  <a:extLst>
                    <a:ext uri="{9D8B030D-6E8A-4147-A177-3AD203B41FA5}">
                      <a16:colId xmlns:a16="http://schemas.microsoft.com/office/drawing/2014/main" val="1637741446"/>
                    </a:ext>
                  </a:extLst>
                </a:gridCol>
                <a:gridCol w="346505">
                  <a:extLst>
                    <a:ext uri="{9D8B030D-6E8A-4147-A177-3AD203B41FA5}">
                      <a16:colId xmlns:a16="http://schemas.microsoft.com/office/drawing/2014/main" val="162138602"/>
                    </a:ext>
                  </a:extLst>
                </a:gridCol>
                <a:gridCol w="730137">
                  <a:extLst>
                    <a:ext uri="{9D8B030D-6E8A-4147-A177-3AD203B41FA5}">
                      <a16:colId xmlns:a16="http://schemas.microsoft.com/office/drawing/2014/main" val="1734012222"/>
                    </a:ext>
                  </a:extLst>
                </a:gridCol>
                <a:gridCol w="730137">
                  <a:extLst>
                    <a:ext uri="{9D8B030D-6E8A-4147-A177-3AD203B41FA5}">
                      <a16:colId xmlns:a16="http://schemas.microsoft.com/office/drawing/2014/main" val="94870357"/>
                    </a:ext>
                  </a:extLst>
                </a:gridCol>
                <a:gridCol w="358882">
                  <a:extLst>
                    <a:ext uri="{9D8B030D-6E8A-4147-A177-3AD203B41FA5}">
                      <a16:colId xmlns:a16="http://schemas.microsoft.com/office/drawing/2014/main" val="220312697"/>
                    </a:ext>
                  </a:extLst>
                </a:gridCol>
              </a:tblGrid>
              <a:tr h="479614">
                <a:tc>
                  <a:txBody>
                    <a:bodyPr/>
                    <a:lstStyle/>
                    <a:p>
                      <a:pPr algn="l" fontAlgn="b"/>
                      <a:r>
                        <a:rPr lang="es-CL" sz="12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l" fontAlgn="b"/>
                      <a:r>
                        <a:rPr lang="es-CL" sz="1200" b="0" i="0" u="none" strike="noStrike">
                          <a:solidFill>
                            <a:srgbClr val="000000"/>
                          </a:solidFill>
                          <a:effectLst/>
                          <a:latin typeface="Calibri" panose="020F0502020204030204" pitchFamily="34" charset="0"/>
                        </a:rPr>
                        <a:t>AÑO 2023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L"/>
                    </a:p>
                  </a:txBody>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l" fontAlgn="b"/>
                      <a:r>
                        <a:rPr lang="es-CL" sz="1200" b="0" i="0" u="none" strike="noStrike">
                          <a:solidFill>
                            <a:srgbClr val="000000"/>
                          </a:solidFill>
                          <a:effectLst/>
                          <a:latin typeface="Calibri" panose="020F0502020204030204" pitchFamily="34" charset="0"/>
                        </a:rPr>
                        <a:t>AÑO 2025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L"/>
                    </a:p>
                  </a:txBody>
                  <a:tcPr/>
                </a:tc>
                <a:extLst>
                  <a:ext uri="{0D108BD9-81ED-4DB2-BD59-A6C34878D82A}">
                    <a16:rowId xmlns:a16="http://schemas.microsoft.com/office/drawing/2014/main" val="3135397002"/>
                  </a:ext>
                </a:extLst>
              </a:tr>
              <a:tr h="451401">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s-CL" sz="12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s-CL" sz="12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631458163"/>
                  </a:ext>
                </a:extLst>
              </a:tr>
              <a:tr h="451401">
                <a:tc gridSpan="2">
                  <a:txBody>
                    <a:bodyPr/>
                    <a:lstStyle/>
                    <a:p>
                      <a:pPr algn="l" fontAlgn="b"/>
                      <a:r>
                        <a:rPr lang="es-CL" sz="1200" b="0" i="0" u="none" strike="noStrike">
                          <a:solidFill>
                            <a:srgbClr val="000000"/>
                          </a:solidFill>
                          <a:effectLst/>
                          <a:latin typeface="Calibri" panose="020F0502020204030204" pitchFamily="34" charset="0"/>
                        </a:rPr>
                        <a:t>HOMBRES</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hMerge="1">
                  <a:txBody>
                    <a:bodyPr/>
                    <a:lstStyle/>
                    <a:p>
                      <a:endParaRPr lang="es-CL"/>
                    </a:p>
                  </a:txBody>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s-CL" sz="1200" b="0" i="0" u="none" strike="noStrike">
                          <a:solidFill>
                            <a:srgbClr val="000000"/>
                          </a:solidFill>
                          <a:effectLst/>
                          <a:latin typeface="Calibri" panose="020F0502020204030204" pitchFamily="34" charset="0"/>
                        </a:rPr>
                        <a:t>59,00%</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b"/>
                      <a:endParaRPr lang="es-CL" sz="12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s-CL" sz="1200" b="0" i="0" u="none" strike="noStrike">
                          <a:solidFill>
                            <a:srgbClr val="000000"/>
                          </a:solidFill>
                          <a:effectLst/>
                          <a:latin typeface="Calibri" panose="020F0502020204030204" pitchFamily="34" charset="0"/>
                        </a:rPr>
                        <a:t>59,80%</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40387518"/>
                  </a:ext>
                </a:extLst>
              </a:tr>
              <a:tr h="451401">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s-CL"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b"/>
                      <a:endParaRPr lang="es-CL" sz="12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852094563"/>
                  </a:ext>
                </a:extLst>
              </a:tr>
              <a:tr h="479614">
                <a:tc gridSpan="2">
                  <a:txBody>
                    <a:bodyPr/>
                    <a:lstStyle/>
                    <a:p>
                      <a:pPr algn="l" fontAlgn="b"/>
                      <a:r>
                        <a:rPr lang="es-CL" sz="1200" b="0" i="0" u="none" strike="noStrike">
                          <a:solidFill>
                            <a:srgbClr val="000000"/>
                          </a:solidFill>
                          <a:effectLst/>
                          <a:latin typeface="Calibri" panose="020F0502020204030204" pitchFamily="34" charset="0"/>
                        </a:rPr>
                        <a:t>MUJERES</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es-CL"/>
                    </a:p>
                  </a:txBody>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s-CL" sz="1200" b="0" i="0" u="none" strike="noStrike">
                          <a:solidFill>
                            <a:srgbClr val="000000"/>
                          </a:solidFill>
                          <a:effectLst/>
                          <a:latin typeface="Calibri" panose="020F0502020204030204" pitchFamily="34" charset="0"/>
                        </a:rPr>
                        <a:t>41,00%</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s-CL" sz="1200" b="0" i="0" u="none" strike="noStrike">
                          <a:solidFill>
                            <a:srgbClr val="000000"/>
                          </a:solidFill>
                          <a:effectLst/>
                          <a:latin typeface="Calibri" panose="020F0502020204030204" pitchFamily="34" charset="0"/>
                        </a:rPr>
                        <a:t>40,20%</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0246598"/>
                  </a:ext>
                </a:extLst>
              </a:tr>
            </a:tbl>
          </a:graphicData>
        </a:graphic>
      </p:graphicFrame>
    </p:spTree>
    <p:extLst>
      <p:ext uri="{BB962C8B-B14F-4D97-AF65-F5344CB8AC3E}">
        <p14:creationId xmlns:p14="http://schemas.microsoft.com/office/powerpoint/2010/main" val="27807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159036-A33D-F88D-858F-2E121CC6E6D9}"/>
              </a:ext>
            </a:extLst>
          </p:cNvPr>
          <p:cNvSpPr>
            <a:spLocks noGrp="1"/>
          </p:cNvSpPr>
          <p:nvPr>
            <p:ph type="title"/>
          </p:nvPr>
        </p:nvSpPr>
        <p:spPr/>
        <p:txBody>
          <a:bodyPr/>
          <a:lstStyle/>
          <a:p>
            <a:r>
              <a:rPr lang="es-CL" sz="4400" dirty="0"/>
              <a:t>COMPARACIÓN HALLAZGOS ESTUDIO 2023 - 2025</a:t>
            </a:r>
            <a:endParaRPr lang="es-CL" dirty="0"/>
          </a:p>
        </p:txBody>
      </p:sp>
      <p:sp>
        <p:nvSpPr>
          <p:cNvPr id="3" name="Marcador de contenido 2">
            <a:extLst>
              <a:ext uri="{FF2B5EF4-FFF2-40B4-BE49-F238E27FC236}">
                <a16:creationId xmlns:a16="http://schemas.microsoft.com/office/drawing/2014/main" id="{3E2E5C65-438A-F4CA-E072-991CA9D0BD31}"/>
              </a:ext>
            </a:extLst>
          </p:cNvPr>
          <p:cNvSpPr>
            <a:spLocks noGrp="1"/>
          </p:cNvSpPr>
          <p:nvPr>
            <p:ph idx="1"/>
          </p:nvPr>
        </p:nvSpPr>
        <p:spPr/>
        <p:txBody>
          <a:bodyPr/>
          <a:lstStyle/>
          <a:p>
            <a:pPr marL="0" indent="0">
              <a:buNone/>
            </a:pPr>
            <a:r>
              <a:rPr lang="es-CL" dirty="0"/>
              <a:t>3.- Rango de edad más afectado por las estafas financieras</a:t>
            </a:r>
          </a:p>
        </p:txBody>
      </p:sp>
      <p:graphicFrame>
        <p:nvGraphicFramePr>
          <p:cNvPr id="8" name="Tabla 7">
            <a:extLst>
              <a:ext uri="{FF2B5EF4-FFF2-40B4-BE49-F238E27FC236}">
                <a16:creationId xmlns:a16="http://schemas.microsoft.com/office/drawing/2014/main" id="{76243448-5CE9-D099-F396-F2429B6902E2}"/>
              </a:ext>
            </a:extLst>
          </p:cNvPr>
          <p:cNvGraphicFramePr>
            <a:graphicFrameLocks noGrp="1"/>
          </p:cNvGraphicFramePr>
          <p:nvPr>
            <p:extLst>
              <p:ext uri="{D42A27DB-BD31-4B8C-83A1-F6EECF244321}">
                <p14:modId xmlns:p14="http://schemas.microsoft.com/office/powerpoint/2010/main" val="517107540"/>
              </p:ext>
            </p:extLst>
          </p:nvPr>
        </p:nvGraphicFramePr>
        <p:xfrm>
          <a:off x="3856383" y="2743200"/>
          <a:ext cx="4386469" cy="2372140"/>
        </p:xfrm>
        <a:graphic>
          <a:graphicData uri="http://schemas.openxmlformats.org/drawingml/2006/table">
            <a:tbl>
              <a:tblPr/>
              <a:tblGrid>
                <a:gridCol w="819901">
                  <a:extLst>
                    <a:ext uri="{9D8B030D-6E8A-4147-A177-3AD203B41FA5}">
                      <a16:colId xmlns:a16="http://schemas.microsoft.com/office/drawing/2014/main" val="3438294235"/>
                    </a:ext>
                  </a:extLst>
                </a:gridCol>
                <a:gridCol w="314296">
                  <a:extLst>
                    <a:ext uri="{9D8B030D-6E8A-4147-A177-3AD203B41FA5}">
                      <a16:colId xmlns:a16="http://schemas.microsoft.com/office/drawing/2014/main" val="4186382174"/>
                    </a:ext>
                  </a:extLst>
                </a:gridCol>
                <a:gridCol w="710580">
                  <a:extLst>
                    <a:ext uri="{9D8B030D-6E8A-4147-A177-3AD203B41FA5}">
                      <a16:colId xmlns:a16="http://schemas.microsoft.com/office/drawing/2014/main" val="2697056700"/>
                    </a:ext>
                  </a:extLst>
                </a:gridCol>
                <a:gridCol w="874561">
                  <a:extLst>
                    <a:ext uri="{9D8B030D-6E8A-4147-A177-3AD203B41FA5}">
                      <a16:colId xmlns:a16="http://schemas.microsoft.com/office/drawing/2014/main" val="495192919"/>
                    </a:ext>
                  </a:extLst>
                </a:gridCol>
                <a:gridCol w="382620">
                  <a:extLst>
                    <a:ext uri="{9D8B030D-6E8A-4147-A177-3AD203B41FA5}">
                      <a16:colId xmlns:a16="http://schemas.microsoft.com/office/drawing/2014/main" val="243519583"/>
                    </a:ext>
                  </a:extLst>
                </a:gridCol>
                <a:gridCol w="806236">
                  <a:extLst>
                    <a:ext uri="{9D8B030D-6E8A-4147-A177-3AD203B41FA5}">
                      <a16:colId xmlns:a16="http://schemas.microsoft.com/office/drawing/2014/main" val="818548192"/>
                    </a:ext>
                  </a:extLst>
                </a:gridCol>
                <a:gridCol w="478275">
                  <a:extLst>
                    <a:ext uri="{9D8B030D-6E8A-4147-A177-3AD203B41FA5}">
                      <a16:colId xmlns:a16="http://schemas.microsoft.com/office/drawing/2014/main" val="630980965"/>
                    </a:ext>
                  </a:extLst>
                </a:gridCol>
              </a:tblGrid>
              <a:tr h="330037">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gridSpan="2">
                  <a:txBody>
                    <a:bodyPr/>
                    <a:lstStyle/>
                    <a:p>
                      <a:pPr algn="l" fontAlgn="b"/>
                      <a:r>
                        <a:rPr lang="es-CL" sz="1200" b="0" i="0" u="none" strike="noStrike">
                          <a:solidFill>
                            <a:srgbClr val="000000"/>
                          </a:solidFill>
                          <a:effectLst/>
                          <a:latin typeface="Calibri" panose="020F0502020204030204" pitchFamily="34" charset="0"/>
                        </a:rPr>
                        <a:t>   AÑO 2023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s-CL"/>
                    </a:p>
                  </a:txBody>
                  <a:tcPr/>
                </a:tc>
                <a:tc gridSpan="2">
                  <a:txBody>
                    <a:bodyPr/>
                    <a:lstStyle/>
                    <a:p>
                      <a:pPr algn="l" fontAlgn="b"/>
                      <a:r>
                        <a:rPr lang="es-CL" sz="1200" b="0" i="0" u="none" strike="noStrike">
                          <a:solidFill>
                            <a:srgbClr val="000000"/>
                          </a:solidFill>
                          <a:effectLst/>
                          <a:latin typeface="Calibri" panose="020F0502020204030204" pitchFamily="34" charset="0"/>
                        </a:rPr>
                        <a:t>    AÑO 2025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s-CL"/>
                    </a:p>
                  </a:txBody>
                  <a:tcPr/>
                </a:tc>
                <a:extLst>
                  <a:ext uri="{0D108BD9-81ED-4DB2-BD59-A6C34878D82A}">
                    <a16:rowId xmlns:a16="http://schemas.microsoft.com/office/drawing/2014/main" val="3631729945"/>
                  </a:ext>
                </a:extLst>
              </a:tr>
              <a:tr h="350664">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750599523"/>
                  </a:ext>
                </a:extLst>
              </a:tr>
              <a:tr h="350664">
                <a:tc gridSpan="3">
                  <a:txBody>
                    <a:bodyPr/>
                    <a:lstStyle/>
                    <a:p>
                      <a:pPr algn="l" fontAlgn="b"/>
                      <a:r>
                        <a:rPr lang="es-CL" sz="1200" b="0" i="0" u="none" strike="noStrike">
                          <a:solidFill>
                            <a:srgbClr val="000000"/>
                          </a:solidFill>
                          <a:effectLst/>
                          <a:latin typeface="Calibri" panose="020F0502020204030204" pitchFamily="34" charset="0"/>
                        </a:rPr>
                        <a:t>      SEGMENTO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L"/>
                    </a:p>
                  </a:txBody>
                  <a:tcPr/>
                </a:tc>
                <a:tc hMerge="1">
                  <a:txBody>
                    <a:bodyPr/>
                    <a:lstStyle/>
                    <a:p>
                      <a:endParaRPr lang="es-CL"/>
                    </a:p>
                  </a:txBody>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L"/>
                    </a:p>
                  </a:txBody>
                  <a:tcPr/>
                </a:tc>
                <a:extLst>
                  <a:ext uri="{0D108BD9-81ED-4DB2-BD59-A6C34878D82A}">
                    <a16:rowId xmlns:a16="http://schemas.microsoft.com/office/drawing/2014/main" val="28983266"/>
                  </a:ext>
                </a:extLst>
              </a:tr>
              <a:tr h="330037">
                <a:tc gridSpan="3">
                  <a:txBody>
                    <a:bodyPr/>
                    <a:lstStyle/>
                    <a:p>
                      <a:pPr algn="l" fontAlgn="b"/>
                      <a:r>
                        <a:rPr lang="es-CL" sz="1200" b="0" i="0" u="none" strike="noStrike">
                          <a:solidFill>
                            <a:srgbClr val="000000"/>
                          </a:solidFill>
                          <a:effectLst/>
                          <a:latin typeface="Calibri" panose="020F0502020204030204" pitchFamily="34" charset="0"/>
                        </a:rPr>
                        <a:t>            18 - 23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hMerge="1">
                  <a:txBody>
                    <a:bodyPr/>
                    <a:lstStyle/>
                    <a:p>
                      <a:endParaRPr lang="es-CL"/>
                    </a:p>
                  </a:txBody>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22,5</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r" fontAlgn="b"/>
                      <a:r>
                        <a:rPr lang="es-CL" sz="1200" b="0" i="0" u="none" strike="noStrike">
                          <a:solidFill>
                            <a:srgbClr val="000000"/>
                          </a:solidFill>
                          <a:effectLst/>
                          <a:latin typeface="Calibri" panose="020F0502020204030204" pitchFamily="34" charset="0"/>
                        </a:rPr>
                        <a:t>23,1</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335424370"/>
                  </a:ext>
                </a:extLst>
              </a:tr>
              <a:tr h="330037">
                <a:tc gridSpan="3">
                  <a:txBody>
                    <a:bodyPr/>
                    <a:lstStyle/>
                    <a:p>
                      <a:pPr algn="l" fontAlgn="b"/>
                      <a:r>
                        <a:rPr lang="es-CL" sz="1200" b="0" i="0" u="none" strike="noStrike">
                          <a:solidFill>
                            <a:srgbClr val="000000"/>
                          </a:solidFill>
                          <a:effectLst/>
                          <a:latin typeface="Calibri" panose="020F0502020204030204" pitchFamily="34" charset="0"/>
                        </a:rPr>
                        <a:t>           24 - 35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00"/>
                    </a:solidFill>
                  </a:tcPr>
                </a:tc>
                <a:tc hMerge="1">
                  <a:txBody>
                    <a:bodyPr/>
                    <a:lstStyle/>
                    <a:p>
                      <a:endParaRPr lang="es-CL"/>
                    </a:p>
                  </a:txBody>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39,9</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s-CL" sz="1200" b="0" i="0" u="none" strike="noStrike">
                          <a:solidFill>
                            <a:srgbClr val="000000"/>
                          </a:solidFill>
                          <a:effectLst/>
                          <a:latin typeface="Calibri" panose="020F0502020204030204" pitchFamily="34" charset="0"/>
                        </a:rPr>
                        <a:t>41,2</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2067987295"/>
                  </a:ext>
                </a:extLst>
              </a:tr>
              <a:tr h="330037">
                <a:tc gridSpan="3">
                  <a:txBody>
                    <a:bodyPr/>
                    <a:lstStyle/>
                    <a:p>
                      <a:pPr algn="l" fontAlgn="b"/>
                      <a:r>
                        <a:rPr lang="es-CL" sz="1200" b="0" i="0" u="none" strike="noStrike">
                          <a:solidFill>
                            <a:srgbClr val="000000"/>
                          </a:solidFill>
                          <a:effectLst/>
                          <a:latin typeface="Calibri" panose="020F0502020204030204" pitchFamily="34" charset="0"/>
                        </a:rPr>
                        <a:t>           36 - 54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hMerge="1">
                  <a:txBody>
                    <a:bodyPr/>
                    <a:lstStyle/>
                    <a:p>
                      <a:endParaRPr lang="es-CL"/>
                    </a:p>
                  </a:txBody>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35,3</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r" fontAlgn="b"/>
                      <a:r>
                        <a:rPr lang="es-CL" sz="1200" b="0" i="0" u="none" strike="noStrike">
                          <a:solidFill>
                            <a:srgbClr val="000000"/>
                          </a:solidFill>
                          <a:effectLst/>
                          <a:latin typeface="Calibri" panose="020F0502020204030204" pitchFamily="34" charset="0"/>
                        </a:rPr>
                        <a:t>34,6</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529951850"/>
                  </a:ext>
                </a:extLst>
              </a:tr>
              <a:tr h="350664">
                <a:tc gridSpan="2">
                  <a:txBody>
                    <a:bodyPr/>
                    <a:lstStyle/>
                    <a:p>
                      <a:pPr algn="l" fontAlgn="b"/>
                      <a:r>
                        <a:rPr lang="es-CL" sz="1200" b="0" i="0" u="none" strike="noStrike">
                          <a:solidFill>
                            <a:srgbClr val="000000"/>
                          </a:solidFill>
                          <a:effectLst/>
                          <a:latin typeface="Calibri" panose="020F0502020204030204" pitchFamily="34" charset="0"/>
                        </a:rPr>
                        <a:t>           55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es-CL"/>
                    </a:p>
                  </a:txBody>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s-CL" sz="1200" b="0" i="0" u="none" strike="noStrike">
                          <a:solidFill>
                            <a:srgbClr val="000000"/>
                          </a:solidFill>
                          <a:effectLst/>
                          <a:latin typeface="Calibri" panose="020F0502020204030204" pitchFamily="34" charset="0"/>
                        </a:rPr>
                        <a:t>2,3</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s-CL" sz="12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3235357"/>
                  </a:ext>
                </a:extLst>
              </a:tr>
            </a:tbl>
          </a:graphicData>
        </a:graphic>
      </p:graphicFrame>
    </p:spTree>
    <p:extLst>
      <p:ext uri="{BB962C8B-B14F-4D97-AF65-F5344CB8AC3E}">
        <p14:creationId xmlns:p14="http://schemas.microsoft.com/office/powerpoint/2010/main" val="86762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B1F15D-9D00-299F-FA4E-84DC0443125E}"/>
              </a:ext>
            </a:extLst>
          </p:cNvPr>
          <p:cNvSpPr>
            <a:spLocks noGrp="1"/>
          </p:cNvSpPr>
          <p:nvPr>
            <p:ph type="title"/>
          </p:nvPr>
        </p:nvSpPr>
        <p:spPr/>
        <p:txBody>
          <a:bodyPr/>
          <a:lstStyle/>
          <a:p>
            <a:r>
              <a:rPr lang="es-CL" dirty="0"/>
              <a:t>HALLAZGOS DEL ESTUDIO</a:t>
            </a:r>
          </a:p>
        </p:txBody>
      </p:sp>
      <p:sp>
        <p:nvSpPr>
          <p:cNvPr id="3" name="Marcador de contenido 2">
            <a:extLst>
              <a:ext uri="{FF2B5EF4-FFF2-40B4-BE49-F238E27FC236}">
                <a16:creationId xmlns:a16="http://schemas.microsoft.com/office/drawing/2014/main" id="{74181928-C890-0D59-18A0-90A03BA7493B}"/>
              </a:ext>
            </a:extLst>
          </p:cNvPr>
          <p:cNvSpPr>
            <a:spLocks noGrp="1"/>
          </p:cNvSpPr>
          <p:nvPr>
            <p:ph idx="1"/>
          </p:nvPr>
        </p:nvSpPr>
        <p:spPr/>
        <p:txBody>
          <a:bodyPr/>
          <a:lstStyle/>
          <a:p>
            <a:pPr marL="0" indent="0">
              <a:buNone/>
            </a:pPr>
            <a:r>
              <a:rPr lang="es-CL" dirty="0"/>
              <a:t>4.- Las plataformas más utilizadas son:</a:t>
            </a:r>
          </a:p>
          <a:p>
            <a:pPr marL="0" indent="0">
              <a:buNone/>
            </a:pPr>
            <a:endParaRPr lang="es-CL" dirty="0"/>
          </a:p>
        </p:txBody>
      </p:sp>
      <p:graphicFrame>
        <p:nvGraphicFramePr>
          <p:cNvPr id="6" name="Tabla 5">
            <a:extLst>
              <a:ext uri="{FF2B5EF4-FFF2-40B4-BE49-F238E27FC236}">
                <a16:creationId xmlns:a16="http://schemas.microsoft.com/office/drawing/2014/main" id="{ABEA5F40-AC7A-DCC0-8A2E-A6953AFFA899}"/>
              </a:ext>
            </a:extLst>
          </p:cNvPr>
          <p:cNvGraphicFramePr>
            <a:graphicFrameLocks noGrp="1"/>
          </p:cNvGraphicFramePr>
          <p:nvPr>
            <p:extLst>
              <p:ext uri="{D42A27DB-BD31-4B8C-83A1-F6EECF244321}">
                <p14:modId xmlns:p14="http://schemas.microsoft.com/office/powerpoint/2010/main" val="3360870027"/>
              </p:ext>
            </p:extLst>
          </p:nvPr>
        </p:nvGraphicFramePr>
        <p:xfrm>
          <a:off x="3763616" y="2425148"/>
          <a:ext cx="3379305" cy="2385390"/>
        </p:xfrm>
        <a:graphic>
          <a:graphicData uri="http://schemas.openxmlformats.org/drawingml/2006/table">
            <a:tbl>
              <a:tblPr/>
              <a:tblGrid>
                <a:gridCol w="1468494">
                  <a:extLst>
                    <a:ext uri="{9D8B030D-6E8A-4147-A177-3AD203B41FA5}">
                      <a16:colId xmlns:a16="http://schemas.microsoft.com/office/drawing/2014/main" val="1387816102"/>
                    </a:ext>
                  </a:extLst>
                </a:gridCol>
                <a:gridCol w="778479">
                  <a:extLst>
                    <a:ext uri="{9D8B030D-6E8A-4147-A177-3AD203B41FA5}">
                      <a16:colId xmlns:a16="http://schemas.microsoft.com/office/drawing/2014/main" val="2285815789"/>
                    </a:ext>
                  </a:extLst>
                </a:gridCol>
                <a:gridCol w="1132332">
                  <a:extLst>
                    <a:ext uri="{9D8B030D-6E8A-4147-A177-3AD203B41FA5}">
                      <a16:colId xmlns:a16="http://schemas.microsoft.com/office/drawing/2014/main" val="2087950615"/>
                    </a:ext>
                  </a:extLst>
                </a:gridCol>
              </a:tblGrid>
              <a:tr h="494532">
                <a:tc gridSpan="2">
                  <a:txBody>
                    <a:bodyPr/>
                    <a:lstStyle/>
                    <a:p>
                      <a:pPr algn="l" fontAlgn="b"/>
                      <a:r>
                        <a:rPr lang="es-CL" sz="1200" b="0" i="0" u="none" strike="noStrike">
                          <a:solidFill>
                            <a:srgbClr val="000000"/>
                          </a:solidFill>
                          <a:effectLst/>
                          <a:latin typeface="Calibri" panose="020F0502020204030204" pitchFamily="34" charset="0"/>
                        </a:rPr>
                        <a:t>   Redes Sociales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L"/>
                    </a:p>
                  </a:txBody>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30194468"/>
                  </a:ext>
                </a:extLst>
              </a:tr>
              <a:tr h="465442">
                <a:tc gridSpan="2">
                  <a:txBody>
                    <a:bodyPr/>
                    <a:lstStyle/>
                    <a:p>
                      <a:pPr algn="l" fontAlgn="b"/>
                      <a:r>
                        <a:rPr lang="es-CL" sz="1200" b="0" i="0" u="none" strike="noStrike">
                          <a:solidFill>
                            <a:srgbClr val="000000"/>
                          </a:solidFill>
                          <a:effectLst/>
                          <a:latin typeface="Calibri" panose="020F0502020204030204" pitchFamily="34" charset="0"/>
                        </a:rPr>
                        <a:t>1).  Whatsapp</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91,9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291308998"/>
                  </a:ext>
                </a:extLst>
              </a:tr>
              <a:tr h="465442">
                <a:tc gridSpan="2">
                  <a:txBody>
                    <a:bodyPr/>
                    <a:lstStyle/>
                    <a:p>
                      <a:pPr algn="l" fontAlgn="b"/>
                      <a:r>
                        <a:rPr lang="es-CL" sz="1200" b="0" i="0" u="none" strike="noStrike">
                          <a:solidFill>
                            <a:srgbClr val="000000"/>
                          </a:solidFill>
                          <a:effectLst/>
                          <a:latin typeface="Calibri" panose="020F0502020204030204" pitchFamily="34" charset="0"/>
                        </a:rPr>
                        <a:t>2).  Instgram</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87,2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74138857"/>
                  </a:ext>
                </a:extLst>
              </a:tr>
              <a:tr h="465442">
                <a:tc gridSpan="2">
                  <a:txBody>
                    <a:bodyPr/>
                    <a:lstStyle/>
                    <a:p>
                      <a:pPr algn="l" fontAlgn="b"/>
                      <a:r>
                        <a:rPr lang="es-CL" sz="1200" b="0" i="0" u="none" strike="noStrike">
                          <a:solidFill>
                            <a:srgbClr val="000000"/>
                          </a:solidFill>
                          <a:effectLst/>
                          <a:latin typeface="Calibri" panose="020F0502020204030204" pitchFamily="34" charset="0"/>
                        </a:rPr>
                        <a:t>3).  Facebook</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82,1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150160599"/>
                  </a:ext>
                </a:extLst>
              </a:tr>
              <a:tr h="494532">
                <a:tc>
                  <a:txBody>
                    <a:bodyPr/>
                    <a:lstStyle/>
                    <a:p>
                      <a:pPr algn="l" fontAlgn="b"/>
                      <a:r>
                        <a:rPr lang="es-CL" sz="1200" b="0" i="0" u="none" strike="noStrike">
                          <a:solidFill>
                            <a:srgbClr val="000000"/>
                          </a:solidFill>
                          <a:effectLst/>
                          <a:latin typeface="Calibri" panose="020F0502020204030204" pitchFamily="34" charset="0"/>
                        </a:rPr>
                        <a:t>4).  Tik Tok</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s-CL" sz="1200" b="0" i="0" u="none" strike="noStrike" dirty="0">
                          <a:solidFill>
                            <a:srgbClr val="000000"/>
                          </a:solidFill>
                          <a:effectLst/>
                          <a:latin typeface="Calibri" panose="020F0502020204030204" pitchFamily="34" charset="0"/>
                        </a:rPr>
                        <a:t>68,5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3223516"/>
                  </a:ext>
                </a:extLst>
              </a:tr>
            </a:tbl>
          </a:graphicData>
        </a:graphic>
      </p:graphicFrame>
    </p:spTree>
    <p:extLst>
      <p:ext uri="{BB962C8B-B14F-4D97-AF65-F5344CB8AC3E}">
        <p14:creationId xmlns:p14="http://schemas.microsoft.com/office/powerpoint/2010/main" val="4027938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58BA8E-6FA2-7EAF-60B5-813537EE38CF}"/>
              </a:ext>
            </a:extLst>
          </p:cNvPr>
          <p:cNvSpPr>
            <a:spLocks noGrp="1"/>
          </p:cNvSpPr>
          <p:nvPr>
            <p:ph type="title"/>
          </p:nvPr>
        </p:nvSpPr>
        <p:spPr/>
        <p:txBody>
          <a:bodyPr/>
          <a:lstStyle/>
          <a:p>
            <a:r>
              <a:rPr lang="es-CL" dirty="0"/>
              <a:t>HALLAZGOS DEL ESTUDIO</a:t>
            </a:r>
          </a:p>
        </p:txBody>
      </p:sp>
      <p:sp>
        <p:nvSpPr>
          <p:cNvPr id="3" name="Marcador de contenido 2">
            <a:extLst>
              <a:ext uri="{FF2B5EF4-FFF2-40B4-BE49-F238E27FC236}">
                <a16:creationId xmlns:a16="http://schemas.microsoft.com/office/drawing/2014/main" id="{5958B29E-F96F-550E-B3DB-D0B93ECAEFCE}"/>
              </a:ext>
            </a:extLst>
          </p:cNvPr>
          <p:cNvSpPr>
            <a:spLocks noGrp="1"/>
          </p:cNvSpPr>
          <p:nvPr>
            <p:ph idx="1"/>
          </p:nvPr>
        </p:nvSpPr>
        <p:spPr/>
        <p:txBody>
          <a:bodyPr/>
          <a:lstStyle/>
          <a:p>
            <a:pPr marL="0" indent="0">
              <a:buNone/>
            </a:pPr>
            <a:r>
              <a:rPr lang="es-CL" dirty="0"/>
              <a:t>5.- El rango del monto más estafado financieramente, sigue siendo el siguiente:</a:t>
            </a:r>
          </a:p>
        </p:txBody>
      </p:sp>
      <p:graphicFrame>
        <p:nvGraphicFramePr>
          <p:cNvPr id="5" name="Tabla 4">
            <a:extLst>
              <a:ext uri="{FF2B5EF4-FFF2-40B4-BE49-F238E27FC236}">
                <a16:creationId xmlns:a16="http://schemas.microsoft.com/office/drawing/2014/main" id="{27B0B43F-B683-129F-9FE9-6F2647DA1741}"/>
              </a:ext>
            </a:extLst>
          </p:cNvPr>
          <p:cNvGraphicFramePr>
            <a:graphicFrameLocks noGrp="1"/>
          </p:cNvGraphicFramePr>
          <p:nvPr>
            <p:extLst>
              <p:ext uri="{D42A27DB-BD31-4B8C-83A1-F6EECF244321}">
                <p14:modId xmlns:p14="http://schemas.microsoft.com/office/powerpoint/2010/main" val="809175468"/>
              </p:ext>
            </p:extLst>
          </p:nvPr>
        </p:nvGraphicFramePr>
        <p:xfrm>
          <a:off x="3750366" y="2955235"/>
          <a:ext cx="4876798" cy="1987826"/>
        </p:xfrm>
        <a:graphic>
          <a:graphicData uri="http://schemas.openxmlformats.org/drawingml/2006/table">
            <a:tbl>
              <a:tblPr/>
              <a:tblGrid>
                <a:gridCol w="1023105">
                  <a:extLst>
                    <a:ext uri="{9D8B030D-6E8A-4147-A177-3AD203B41FA5}">
                      <a16:colId xmlns:a16="http://schemas.microsoft.com/office/drawing/2014/main" val="3013097809"/>
                    </a:ext>
                  </a:extLst>
                </a:gridCol>
                <a:gridCol w="392190">
                  <a:extLst>
                    <a:ext uri="{9D8B030D-6E8A-4147-A177-3AD203B41FA5}">
                      <a16:colId xmlns:a16="http://schemas.microsoft.com/office/drawing/2014/main" val="1920857723"/>
                    </a:ext>
                  </a:extLst>
                </a:gridCol>
                <a:gridCol w="886690">
                  <a:extLst>
                    <a:ext uri="{9D8B030D-6E8A-4147-A177-3AD203B41FA5}">
                      <a16:colId xmlns:a16="http://schemas.microsoft.com/office/drawing/2014/main" val="2450626990"/>
                    </a:ext>
                  </a:extLst>
                </a:gridCol>
                <a:gridCol w="1091312">
                  <a:extLst>
                    <a:ext uri="{9D8B030D-6E8A-4147-A177-3AD203B41FA5}">
                      <a16:colId xmlns:a16="http://schemas.microsoft.com/office/drawing/2014/main" val="2029904393"/>
                    </a:ext>
                  </a:extLst>
                </a:gridCol>
                <a:gridCol w="477448">
                  <a:extLst>
                    <a:ext uri="{9D8B030D-6E8A-4147-A177-3AD203B41FA5}">
                      <a16:colId xmlns:a16="http://schemas.microsoft.com/office/drawing/2014/main" val="1893817831"/>
                    </a:ext>
                  </a:extLst>
                </a:gridCol>
                <a:gridCol w="1006053">
                  <a:extLst>
                    <a:ext uri="{9D8B030D-6E8A-4147-A177-3AD203B41FA5}">
                      <a16:colId xmlns:a16="http://schemas.microsoft.com/office/drawing/2014/main" val="3442284194"/>
                    </a:ext>
                  </a:extLst>
                </a:gridCol>
              </a:tblGrid>
              <a:tr h="481897">
                <a:tc gridSpan="3">
                  <a:txBody>
                    <a:bodyPr/>
                    <a:lstStyle/>
                    <a:p>
                      <a:pPr algn="l" fontAlgn="b"/>
                      <a:r>
                        <a:rPr lang="es-CL" sz="1200" b="0" i="0" u="none" strike="noStrike">
                          <a:solidFill>
                            <a:srgbClr val="000000"/>
                          </a:solidFill>
                          <a:effectLst/>
                          <a:latin typeface="Calibri" panose="020F0502020204030204" pitchFamily="34" charset="0"/>
                        </a:rPr>
                        <a:t>          RANGO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s-CL"/>
                    </a:p>
                  </a:txBody>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2023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r" fontAlgn="b"/>
                      <a:r>
                        <a:rPr lang="es-CL" sz="1200" b="0" i="0" u="none" strike="noStrike">
                          <a:solidFill>
                            <a:srgbClr val="000000"/>
                          </a:solidFill>
                          <a:effectLst/>
                          <a:latin typeface="Calibri" panose="020F0502020204030204" pitchFamily="34" charset="0"/>
                        </a:rPr>
                        <a:t>2025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1930340677"/>
                  </a:ext>
                </a:extLst>
              </a:tr>
              <a:tr h="512016">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181887062"/>
                  </a:ext>
                </a:extLst>
              </a:tr>
              <a:tr h="481897">
                <a:tc gridSpan="3">
                  <a:txBody>
                    <a:bodyPr/>
                    <a:lstStyle/>
                    <a:p>
                      <a:pPr algn="l" fontAlgn="b"/>
                      <a:r>
                        <a:rPr lang="es-CL" sz="1200" b="0" i="0" u="none" strike="noStrike">
                          <a:solidFill>
                            <a:srgbClr val="000000"/>
                          </a:solidFill>
                          <a:effectLst/>
                          <a:latin typeface="Calibri" panose="020F0502020204030204" pitchFamily="34" charset="0"/>
                        </a:rPr>
                        <a:t>100.001 - 200.000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hMerge="1">
                  <a:txBody>
                    <a:bodyPr/>
                    <a:lstStyle/>
                    <a:p>
                      <a:endParaRPr lang="es-CL"/>
                    </a:p>
                  </a:txBody>
                  <a:tcPr/>
                </a:tc>
                <a:tc hMerge="1">
                  <a:txBody>
                    <a:bodyPr/>
                    <a:lstStyle/>
                    <a:p>
                      <a:endParaRPr lang="es-CL"/>
                    </a:p>
                  </a:txBody>
                  <a:tcPr/>
                </a:tc>
                <a:tc>
                  <a:txBody>
                    <a:bodyPr/>
                    <a:lstStyle/>
                    <a:p>
                      <a:pPr algn="r" fontAlgn="b"/>
                      <a:r>
                        <a:rPr lang="es-CL" sz="1200" b="0" i="0" u="none" strike="noStrike">
                          <a:solidFill>
                            <a:srgbClr val="000000"/>
                          </a:solidFill>
                          <a:effectLst/>
                          <a:latin typeface="Calibri" panose="020F0502020204030204" pitchFamily="34" charset="0"/>
                        </a:rPr>
                        <a:t>30,40%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s-CL" sz="12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r" fontAlgn="b"/>
                      <a:r>
                        <a:rPr lang="es-CL" sz="1200" b="0" i="0" u="none" strike="noStrike">
                          <a:solidFill>
                            <a:srgbClr val="000000"/>
                          </a:solidFill>
                          <a:effectLst/>
                          <a:latin typeface="Calibri" panose="020F0502020204030204" pitchFamily="34" charset="0"/>
                        </a:rPr>
                        <a:t>33,60%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737488503"/>
                  </a:ext>
                </a:extLst>
              </a:tr>
              <a:tr h="512016">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b"/>
                      <a:r>
                        <a:rPr lang="es-CL" sz="12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5826771"/>
                  </a:ext>
                </a:extLst>
              </a:tr>
            </a:tbl>
          </a:graphicData>
        </a:graphic>
      </p:graphicFrame>
    </p:spTree>
    <p:extLst>
      <p:ext uri="{BB962C8B-B14F-4D97-AF65-F5344CB8AC3E}">
        <p14:creationId xmlns:p14="http://schemas.microsoft.com/office/powerpoint/2010/main" val="403890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DD9CB-9FC4-4395-A813-5EAEE437FD76}"/>
              </a:ext>
            </a:extLst>
          </p:cNvPr>
          <p:cNvSpPr>
            <a:spLocks noGrp="1"/>
          </p:cNvSpPr>
          <p:nvPr>
            <p:ph type="title"/>
          </p:nvPr>
        </p:nvSpPr>
        <p:spPr/>
        <p:txBody>
          <a:bodyPr/>
          <a:lstStyle/>
          <a:p>
            <a:r>
              <a:rPr lang="es-CL" dirty="0"/>
              <a:t>CONCLUSIONES DEL ESTUDIO</a:t>
            </a:r>
          </a:p>
        </p:txBody>
      </p:sp>
      <p:sp>
        <p:nvSpPr>
          <p:cNvPr id="5" name="Marcador de contenido 4">
            <a:extLst>
              <a:ext uri="{FF2B5EF4-FFF2-40B4-BE49-F238E27FC236}">
                <a16:creationId xmlns:a16="http://schemas.microsoft.com/office/drawing/2014/main" id="{498B5E2A-3023-9828-6633-B9E138D3EB3B}"/>
              </a:ext>
            </a:extLst>
          </p:cNvPr>
          <p:cNvSpPr>
            <a:spLocks noGrp="1"/>
          </p:cNvSpPr>
          <p:nvPr>
            <p:ph idx="1"/>
          </p:nvPr>
        </p:nvSpPr>
        <p:spPr/>
        <p:txBody>
          <a:bodyPr>
            <a:normAutofit/>
          </a:bodyPr>
          <a:lstStyle/>
          <a:p>
            <a:pPr marL="514350" indent="-514350">
              <a:buAutoNum type="arabicPeriod"/>
            </a:pPr>
            <a:r>
              <a:rPr lang="es-CL" dirty="0"/>
              <a:t>Sigue la tendencia que de cada 10 chilenos, 6 han sido estafados financieramente, a través de redes sociales.</a:t>
            </a:r>
          </a:p>
          <a:p>
            <a:pPr marL="514350" indent="-514350">
              <a:buAutoNum type="arabicPeriod"/>
            </a:pPr>
            <a:r>
              <a:rPr lang="es-CL" dirty="0"/>
              <a:t>Las redes más utilizadas, para llevar a cabo las estafas son: </a:t>
            </a:r>
            <a:r>
              <a:rPr lang="es-CL" dirty="0" err="1"/>
              <a:t>Whatsapp</a:t>
            </a:r>
            <a:r>
              <a:rPr lang="es-CL" dirty="0"/>
              <a:t>; Instagram; Facebook.</a:t>
            </a:r>
          </a:p>
          <a:p>
            <a:pPr marL="514350" indent="-514350">
              <a:buAutoNum type="arabicPeriod"/>
            </a:pPr>
            <a:r>
              <a:rPr lang="es-CL" dirty="0"/>
              <a:t>Las mujeres son las que utilizan en mayor medida las redes sociales, no obstante aquello, los hombres son más proclives a caer en estafas de este tipo. La mujer es más cautelosa.</a:t>
            </a:r>
          </a:p>
          <a:p>
            <a:pPr marL="514350" indent="-514350">
              <a:buAutoNum type="arabicPeriod"/>
            </a:pPr>
            <a:r>
              <a:rPr lang="es-CL" dirty="0"/>
              <a:t>El rango de edad más estafado, es entre 24 a 35 años.</a:t>
            </a:r>
          </a:p>
          <a:p>
            <a:pPr marL="514350" indent="-514350">
              <a:buAutoNum type="arabicPeriod"/>
            </a:pPr>
            <a:r>
              <a:rPr lang="es-CL" dirty="0"/>
              <a:t>El monto más estafado es entre $100.001 y $200.000</a:t>
            </a:r>
          </a:p>
        </p:txBody>
      </p:sp>
    </p:spTree>
    <p:extLst>
      <p:ext uri="{BB962C8B-B14F-4D97-AF65-F5344CB8AC3E}">
        <p14:creationId xmlns:p14="http://schemas.microsoft.com/office/powerpoint/2010/main" val="638668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662D8-E3B8-E127-3C0B-C088CA0740E4}"/>
              </a:ext>
            </a:extLst>
          </p:cNvPr>
          <p:cNvSpPr>
            <a:spLocks noGrp="1"/>
          </p:cNvSpPr>
          <p:nvPr>
            <p:ph type="title"/>
          </p:nvPr>
        </p:nvSpPr>
        <p:spPr/>
        <p:txBody>
          <a:bodyPr/>
          <a:lstStyle/>
          <a:p>
            <a:r>
              <a:rPr lang="es-CL" dirty="0"/>
              <a:t>CONCLUSIONES DEL ESTUDIO</a:t>
            </a:r>
          </a:p>
        </p:txBody>
      </p:sp>
      <p:sp>
        <p:nvSpPr>
          <p:cNvPr id="3" name="Marcador de contenido 2">
            <a:extLst>
              <a:ext uri="{FF2B5EF4-FFF2-40B4-BE49-F238E27FC236}">
                <a16:creationId xmlns:a16="http://schemas.microsoft.com/office/drawing/2014/main" id="{C8032F6A-6A3A-CB39-D0E3-A31999FC1765}"/>
              </a:ext>
            </a:extLst>
          </p:cNvPr>
          <p:cNvSpPr>
            <a:spLocks noGrp="1"/>
          </p:cNvSpPr>
          <p:nvPr>
            <p:ph idx="1"/>
          </p:nvPr>
        </p:nvSpPr>
        <p:spPr/>
        <p:txBody>
          <a:bodyPr>
            <a:normAutofit/>
          </a:bodyPr>
          <a:lstStyle/>
          <a:p>
            <a:pPr marL="0" indent="0">
              <a:buNone/>
            </a:pPr>
            <a:r>
              <a:rPr lang="es-CL" dirty="0"/>
              <a:t>6.	Se ha incrementado la utilización de inteligencia artificial en las estafas financieras.</a:t>
            </a:r>
          </a:p>
          <a:p>
            <a:pPr marL="0" indent="0">
              <a:buNone/>
            </a:pPr>
            <a:r>
              <a:rPr lang="es-CL" dirty="0"/>
              <a:t>7.	Según los rangos de los montos estafados, objeto del análisis de acuerdo al estudio, son realmente alarmantes, ya que según una muestra conservadora, el monto que se estaría repartiendo anualmente entre los estafadores,  bordearía los USD 100 millones.</a:t>
            </a:r>
          </a:p>
          <a:p>
            <a:pPr marL="0" indent="0">
              <a:buNone/>
            </a:pPr>
            <a:r>
              <a:rPr lang="es-CL" dirty="0"/>
              <a:t>8.	Chile es uno de los países con mejor conexión internet en el mundo, lo que hace mucho más fácil el proceder de este tipo de estafas.</a:t>
            </a:r>
          </a:p>
          <a:p>
            <a:pPr marL="0" indent="0">
              <a:buNone/>
            </a:pPr>
            <a:endParaRPr lang="es-CL" dirty="0"/>
          </a:p>
          <a:p>
            <a:pPr marL="514350" indent="-514350">
              <a:buAutoNum type="arabicPeriod"/>
            </a:pPr>
            <a:endParaRPr lang="es-CL" dirty="0"/>
          </a:p>
          <a:p>
            <a:pPr marL="514350" indent="-514350">
              <a:buAutoNum type="arabicPeriod"/>
            </a:pPr>
            <a:endParaRPr lang="es-CL" dirty="0"/>
          </a:p>
          <a:p>
            <a:pPr marL="514350" indent="-514350">
              <a:buAutoNum type="arabicPeriod"/>
            </a:pPr>
            <a:endParaRPr lang="es-CL" dirty="0"/>
          </a:p>
          <a:p>
            <a:pPr marL="0" indent="0">
              <a:buNone/>
            </a:pPr>
            <a:endParaRPr lang="es-CL" dirty="0"/>
          </a:p>
          <a:p>
            <a:endParaRPr lang="es-CL" dirty="0"/>
          </a:p>
        </p:txBody>
      </p:sp>
    </p:spTree>
    <p:extLst>
      <p:ext uri="{BB962C8B-B14F-4D97-AF65-F5344CB8AC3E}">
        <p14:creationId xmlns:p14="http://schemas.microsoft.com/office/powerpoint/2010/main" val="33848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8381EA-B609-D660-6BA1-4EAEFB3DA84F}"/>
              </a:ext>
            </a:extLst>
          </p:cNvPr>
          <p:cNvSpPr>
            <a:spLocks noGrp="1"/>
          </p:cNvSpPr>
          <p:nvPr>
            <p:ph type="title"/>
          </p:nvPr>
        </p:nvSpPr>
        <p:spPr/>
        <p:txBody>
          <a:bodyPr/>
          <a:lstStyle/>
          <a:p>
            <a:r>
              <a:rPr lang="es-CL" dirty="0"/>
              <a:t>CONCLUSIONES DEL ESTUDIO</a:t>
            </a:r>
          </a:p>
        </p:txBody>
      </p:sp>
      <p:sp>
        <p:nvSpPr>
          <p:cNvPr id="3" name="Marcador de contenido 2">
            <a:extLst>
              <a:ext uri="{FF2B5EF4-FFF2-40B4-BE49-F238E27FC236}">
                <a16:creationId xmlns:a16="http://schemas.microsoft.com/office/drawing/2014/main" id="{AB37E147-3814-1FBE-3298-42F9B2318D7D}"/>
              </a:ext>
            </a:extLst>
          </p:cNvPr>
          <p:cNvSpPr>
            <a:spLocks noGrp="1"/>
          </p:cNvSpPr>
          <p:nvPr>
            <p:ph idx="1"/>
          </p:nvPr>
        </p:nvSpPr>
        <p:spPr/>
        <p:txBody>
          <a:bodyPr>
            <a:normAutofit lnSpcReduction="10000"/>
          </a:bodyPr>
          <a:lstStyle/>
          <a:p>
            <a:r>
              <a:rPr lang="es-CL" dirty="0"/>
              <a:t>9.	 Se hace imperioso, entregar la información de este estudio, a través de todo medio de comunicación, para que no siga afectando a la población este tipo de delito y además, es necesario activar un modelo de Educación Financiera a nivel país, para que la ciudadanía tenga claridad de los conocimientos básicos financieros, donde es IMPOSIBLE, que se obtengan GRANDES RENTABILIDADES SIN ASUMIR NINGÚN TIPO DE RIESGO.</a:t>
            </a:r>
          </a:p>
          <a:p>
            <a:pPr marL="0" indent="0">
              <a:buNone/>
            </a:pPr>
            <a:r>
              <a:rPr lang="es-CL" dirty="0"/>
              <a:t>10.	Los medios de comunicación, no solo tienen la obligación de informar y entretener, sino que también, de educar y, por lo mismo, se hace necesario generar los espacios para dar a conocer y educar a la población, para evitar caer en este tipo de estafas.</a:t>
            </a:r>
          </a:p>
        </p:txBody>
      </p:sp>
    </p:spTree>
    <p:extLst>
      <p:ext uri="{BB962C8B-B14F-4D97-AF65-F5344CB8AC3E}">
        <p14:creationId xmlns:p14="http://schemas.microsoft.com/office/powerpoint/2010/main" val="10600075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Madison</Template>
  <TotalTime>3070</TotalTime>
  <Words>679</Words>
  <Application>Microsoft Macintosh PowerPoint</Application>
  <PresentationFormat>Panorámica</PresentationFormat>
  <Paragraphs>160</Paragraphs>
  <Slides>10</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Aptos</vt:lpstr>
      <vt:lpstr>Aptos Display</vt:lpstr>
      <vt:lpstr>Arial</vt:lpstr>
      <vt:lpstr>Calibri</vt:lpstr>
      <vt:lpstr>Tema de Office</vt:lpstr>
      <vt:lpstr>Estafas Financieras a través de Redes Sociales</vt:lpstr>
      <vt:lpstr>COMPARACIÓN HALLAZGOS ESTUDIO 2023 - 2025</vt:lpstr>
      <vt:lpstr>COMPARACIÓN HALLAZGOS ESTUDIO 2023 - 2025</vt:lpstr>
      <vt:lpstr>COMPARACIÓN HALLAZGOS ESTUDIO 2023 - 2025</vt:lpstr>
      <vt:lpstr>HALLAZGOS DEL ESTUDIO</vt:lpstr>
      <vt:lpstr>HALLAZGOS DEL ESTUDIO</vt:lpstr>
      <vt:lpstr>CONCLUSIONES DEL ESTUDIO</vt:lpstr>
      <vt:lpstr>CONCLUSIONES DEL ESTUDIO</vt:lpstr>
      <vt:lpstr>CONCLUSIONES DEL ESTUDIO</vt:lpstr>
      <vt:lpstr>CONCLUSIONES DEL ESTUDIO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SALINAS MAYNE ERIC A</dc:creator>
  <cp:lastModifiedBy>SALINAS MAYNE ERIC A</cp:lastModifiedBy>
  <cp:revision>3</cp:revision>
  <dcterms:created xsi:type="dcterms:W3CDTF">2025-05-24T15:58:38Z</dcterms:created>
  <dcterms:modified xsi:type="dcterms:W3CDTF">2025-06-04T04:48:39Z</dcterms:modified>
</cp:coreProperties>
</file>