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5.xml" ContentType="application/vnd.openxmlformats-officedocument.presentationml.notesSlid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charts/chart10.xml" ContentType="application/vnd.openxmlformats-officedocument.drawingml.chart+xml"/>
  <Override PartName="/ppt/charts/style8.xml" ContentType="application/vnd.ms-office.chartstyle+xml"/>
  <Override PartName="/ppt/charts/colors8.xml" ContentType="application/vnd.ms-office.chartcolorstyle+xml"/>
  <Override PartName="/ppt/charts/chart11.xml" ContentType="application/vnd.openxmlformats-officedocument.drawingml.chart+xml"/>
  <Override PartName="/ppt/charts/style9.xml" ContentType="application/vnd.ms-office.chartstyle+xml"/>
  <Override PartName="/ppt/charts/colors9.xml" ContentType="application/vnd.ms-office.chartcolorstyle+xml"/>
  <Override PartName="/ppt/charts/chart12.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6.xml" ContentType="application/vnd.openxmlformats-officedocument.presentationml.notesSlide+xml"/>
  <Override PartName="/ppt/charts/chart13.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4.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7.xml" ContentType="application/vnd.openxmlformats-officedocument.presentationml.notesSlide+xml"/>
  <Override PartName="/ppt/charts/chart15.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6.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7.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8.xml" ContentType="application/vnd.openxmlformats-officedocument.presentationml.notesSlide+xml"/>
  <Override PartName="/ppt/charts/chart18.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9.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20.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9.xml" ContentType="application/vnd.openxmlformats-officedocument.presentationml.notesSlide+xml"/>
  <Override PartName="/ppt/charts/chart21.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2.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10.xml" ContentType="application/vnd.openxmlformats-officedocument.presentationml.notesSlide+xml"/>
  <Override PartName="/ppt/charts/chart23.xml" ContentType="application/vnd.openxmlformats-officedocument.drawingml.chart+xml"/>
  <Override PartName="/ppt/charts/style21.xml" ContentType="application/vnd.ms-office.chartstyle+xml"/>
  <Override PartName="/ppt/charts/colors2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1"/>
    <p:sldMasterId id="2147483680" r:id="rId2"/>
  </p:sldMasterIdLst>
  <p:notesMasterIdLst>
    <p:notesMasterId r:id="rId14"/>
  </p:notesMasterIdLst>
  <p:handoutMasterIdLst>
    <p:handoutMasterId r:id="rId15"/>
  </p:handoutMasterIdLst>
  <p:sldIdLst>
    <p:sldId id="33548" r:id="rId3"/>
    <p:sldId id="428" r:id="rId4"/>
    <p:sldId id="411" r:id="rId5"/>
    <p:sldId id="436" r:id="rId6"/>
    <p:sldId id="437" r:id="rId7"/>
    <p:sldId id="388" r:id="rId8"/>
    <p:sldId id="438" r:id="rId9"/>
    <p:sldId id="439" r:id="rId10"/>
    <p:sldId id="393" r:id="rId11"/>
    <p:sldId id="394" r:id="rId12"/>
    <p:sldId id="33528" r:id="rId13"/>
  </p:sldIdLst>
  <p:sldSz cx="12192000" cy="6858000"/>
  <p:notesSz cx="6950075" cy="9236075"/>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58A93"/>
    <a:srgbClr val="FF9900"/>
    <a:srgbClr val="CC0000"/>
    <a:srgbClr val="38A3B5"/>
    <a:srgbClr val="3AA6B9"/>
    <a:srgbClr val="39A2B4"/>
    <a:srgbClr val="CC3300"/>
    <a:srgbClr val="FF3300"/>
    <a:srgbClr val="99CC00"/>
    <a:srgbClr val="F29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Estilo me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1EBBBCC-DAD2-459C-BE2E-F6DE35CF9A28}" styleName="Estilo oscuro 2 - Énfasis 3/Énfasis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44" autoAdjust="0"/>
    <p:restoredTop sz="86121" autoAdjust="0"/>
  </p:normalViewPr>
  <p:slideViewPr>
    <p:cSldViewPr snapToGrid="0">
      <p:cViewPr varScale="1">
        <p:scale>
          <a:sx n="79" d="100"/>
          <a:sy n="79" d="100"/>
        </p:scale>
        <p:origin x="816" y="72"/>
      </p:cViewPr>
      <p:guideLst>
        <p:guide orient="horz" pos="2160"/>
        <p:guide pos="3840"/>
      </p:guideLst>
    </p:cSldViewPr>
  </p:slideViewPr>
  <p:notesTextViewPr>
    <p:cViewPr>
      <p:scale>
        <a:sx n="1" d="1"/>
        <a:sy n="1" d="1"/>
      </p:scale>
      <p:origin x="0" y="0"/>
    </p:cViewPr>
  </p:notesTextViewPr>
  <p:sorterViewPr>
    <p:cViewPr>
      <p:scale>
        <a:sx n="100" d="100"/>
        <a:sy n="100" d="100"/>
      </p:scale>
      <p:origin x="0" y="-1068"/>
    </p:cViewPr>
  </p:sorterViewPr>
  <p:notesViewPr>
    <p:cSldViewPr snapToGrid="0">
      <p:cViewPr varScale="1">
        <p:scale>
          <a:sx n="59" d="100"/>
          <a:sy n="59" d="100"/>
        </p:scale>
        <p:origin x="3206" y="8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Claudia\Documentos\Estad&#237;sticas\Exportaciones%20Intelvid\Archivos%20base\Exportaciones%20-%20Archivo%20Base.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Claudia\Documentos\Estad&#237;sticas\Exportaciones%20Intelvid\Archivos%20base\Exportaciones%20-%20Archivo%20Base.xlsx" TargetMode="External"/><Relationship Id="rId2" Type="http://schemas.microsoft.com/office/2011/relationships/chartColorStyle" Target="colors8.xml"/><Relationship Id="rId1" Type="http://schemas.microsoft.com/office/2011/relationships/chartStyle" Target="style8.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Claudia\Documentos\Estad&#237;sticas\Exportaciones%20Intelvid\Archivos%20base\Exportaciones%20-%20Archivo%20Base.xlsx" TargetMode="External"/><Relationship Id="rId2" Type="http://schemas.microsoft.com/office/2011/relationships/chartColorStyle" Target="colors9.xml"/><Relationship Id="rId1" Type="http://schemas.microsoft.com/office/2011/relationships/chartStyle" Target="style9.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Claudia\Documentos\Estad&#237;sticas\Exportaciones%20Intelvid\Archivos%20base\Exportaciones%20-%20Archivo%20Base.xlsx" TargetMode="External"/><Relationship Id="rId2" Type="http://schemas.microsoft.com/office/2011/relationships/chartColorStyle" Target="colors10.xml"/><Relationship Id="rId1" Type="http://schemas.microsoft.com/office/2011/relationships/chartStyle" Target="style10.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Claudia\Documentos\Estad&#237;sticas\Exportaciones%20Intelvid\Archivos%20base\Exportaciones%20-%20Archivo%20Base.xlsx" TargetMode="External"/><Relationship Id="rId2" Type="http://schemas.microsoft.com/office/2011/relationships/chartColorStyle" Target="colors11.xml"/><Relationship Id="rId1" Type="http://schemas.microsoft.com/office/2011/relationships/chartStyle" Target="style11.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Claudia\Documentos\Estad&#237;sticas\Exportaciones%20Intelvid\Archivos%20base\Exportaciones%20-%20Archivo%20Base.xlsx" TargetMode="External"/><Relationship Id="rId2" Type="http://schemas.microsoft.com/office/2011/relationships/chartColorStyle" Target="colors12.xml"/><Relationship Id="rId1" Type="http://schemas.microsoft.com/office/2011/relationships/chartStyle" Target="style12.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Claudia\Documentos\Estad&#237;sticas\Exportaciones%20Intelvid\Archivos%20base\Exportaciones%20-%20Archivo%20Base.xlsx" TargetMode="External"/><Relationship Id="rId2" Type="http://schemas.microsoft.com/office/2011/relationships/chartColorStyle" Target="colors13.xml"/><Relationship Id="rId1" Type="http://schemas.microsoft.com/office/2011/relationships/chartStyle" Target="style13.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Claudia\Documentos\Estad&#237;sticas\Exportaciones%20Intelvid\Archivos%20base\Exportaciones%20-%20Archivo%20Base.xlsx" TargetMode="External"/><Relationship Id="rId2" Type="http://schemas.microsoft.com/office/2011/relationships/chartColorStyle" Target="colors14.xml"/><Relationship Id="rId1" Type="http://schemas.microsoft.com/office/2011/relationships/chartStyle" Target="style14.xml"/></Relationships>
</file>

<file path=ppt/charts/_rels/chart17.xml.rels><?xml version="1.0" encoding="UTF-8" standalone="yes"?>
<Relationships xmlns="http://schemas.openxmlformats.org/package/2006/relationships"><Relationship Id="rId3" Type="http://schemas.openxmlformats.org/officeDocument/2006/relationships/oleObject" Target="file:///C:\Users\Claudia\Documentos\Estad&#237;sticas\Exportaciones%20Intelvid\Archivos%20base\Exportaciones%20-%20Archivo%20Base.xlsx" TargetMode="External"/><Relationship Id="rId2" Type="http://schemas.microsoft.com/office/2011/relationships/chartColorStyle" Target="colors15.xml"/><Relationship Id="rId1" Type="http://schemas.microsoft.com/office/2011/relationships/chartStyle" Target="style15.xml"/></Relationships>
</file>

<file path=ppt/charts/_rels/chart18.xml.rels><?xml version="1.0" encoding="UTF-8" standalone="yes"?>
<Relationships xmlns="http://schemas.openxmlformats.org/package/2006/relationships"><Relationship Id="rId3" Type="http://schemas.openxmlformats.org/officeDocument/2006/relationships/oleObject" Target="file:///C:\Users\Claudia\Documentos\Estad&#237;sticas\Exportaciones%20Intelvid\Archivos%20base\Exportaciones%20-%20Archivo%20Base.xlsx" TargetMode="External"/><Relationship Id="rId2" Type="http://schemas.microsoft.com/office/2011/relationships/chartColorStyle" Target="colors16.xml"/><Relationship Id="rId1" Type="http://schemas.microsoft.com/office/2011/relationships/chartStyle" Target="style16.xml"/></Relationships>
</file>

<file path=ppt/charts/_rels/chart19.xml.rels><?xml version="1.0" encoding="UTF-8" standalone="yes"?>
<Relationships xmlns="http://schemas.openxmlformats.org/package/2006/relationships"><Relationship Id="rId3" Type="http://schemas.openxmlformats.org/officeDocument/2006/relationships/oleObject" Target="file:///C:\Users\Claudia\Documentos\Estad&#237;sticas\Exportaciones%20Intelvid\Archivos%20base\Exportaciones%20-%20Archivo%20Base.xlsx" TargetMode="External"/><Relationship Id="rId2" Type="http://schemas.microsoft.com/office/2011/relationships/chartColorStyle" Target="colors17.xml"/><Relationship Id="rId1" Type="http://schemas.microsoft.com/office/2011/relationships/chartStyle" Target="style17.xml"/></Relationships>
</file>

<file path=ppt/charts/_rels/chart2.xml.rels><?xml version="1.0" encoding="UTF-8" standalone="yes"?>
<Relationships xmlns="http://schemas.openxmlformats.org/package/2006/relationships"><Relationship Id="rId1" Type="http://schemas.openxmlformats.org/officeDocument/2006/relationships/oleObject" Target="file:///C:\Users\Claudia\Documentos\Estad&#237;sticas\Exportaciones%20Intelvid\Archivos%20base\Exportaciones%20-%20Archivo%20Base.xlsx" TargetMode="External"/></Relationships>
</file>

<file path=ppt/charts/_rels/chart20.xml.rels><?xml version="1.0" encoding="UTF-8" standalone="yes"?>
<Relationships xmlns="http://schemas.openxmlformats.org/package/2006/relationships"><Relationship Id="rId3" Type="http://schemas.openxmlformats.org/officeDocument/2006/relationships/oleObject" Target="file:///C:\Users\Claudia\Documentos\Estad&#237;sticas\Exportaciones%20Intelvid\Archivos%20base\Exportaciones%20-%20Archivo%20Base.xlsx" TargetMode="External"/><Relationship Id="rId2" Type="http://schemas.microsoft.com/office/2011/relationships/chartColorStyle" Target="colors18.xml"/><Relationship Id="rId1" Type="http://schemas.microsoft.com/office/2011/relationships/chartStyle" Target="style18.xml"/></Relationships>
</file>

<file path=ppt/charts/_rels/chart21.xml.rels><?xml version="1.0" encoding="UTF-8" standalone="yes"?>
<Relationships xmlns="http://schemas.openxmlformats.org/package/2006/relationships"><Relationship Id="rId3" Type="http://schemas.openxmlformats.org/officeDocument/2006/relationships/oleObject" Target="file:///C:\Users\Claudia\Documentos\Estad&#237;sticas\Exportaciones%20Intelvid\Archivos%20base\Exportaciones%20-%20Archivo%20Base.xlsx" TargetMode="External"/><Relationship Id="rId2" Type="http://schemas.microsoft.com/office/2011/relationships/chartColorStyle" Target="colors19.xml"/><Relationship Id="rId1" Type="http://schemas.microsoft.com/office/2011/relationships/chartStyle" Target="style19.xml"/></Relationships>
</file>

<file path=ppt/charts/_rels/chart22.xml.rels><?xml version="1.0" encoding="UTF-8" standalone="yes"?>
<Relationships xmlns="http://schemas.openxmlformats.org/package/2006/relationships"><Relationship Id="rId3" Type="http://schemas.openxmlformats.org/officeDocument/2006/relationships/oleObject" Target="file:///C:\Users\Claudia\Documentos\Estad&#237;sticas\Exportaciones%20Intelvid\Archivos%20base\Exportaciones%20-%20Archivo%20Base.xlsx" TargetMode="External"/><Relationship Id="rId2" Type="http://schemas.microsoft.com/office/2011/relationships/chartColorStyle" Target="colors20.xml"/><Relationship Id="rId1" Type="http://schemas.microsoft.com/office/2011/relationships/chartStyle" Target="style20.xml"/></Relationships>
</file>

<file path=ppt/charts/_rels/chart23.xml.rels><?xml version="1.0" encoding="UTF-8" standalone="yes"?>
<Relationships xmlns="http://schemas.openxmlformats.org/package/2006/relationships"><Relationship Id="rId3" Type="http://schemas.openxmlformats.org/officeDocument/2006/relationships/oleObject" Target="file:///C:\Users\Claudia\Documentos\Estad&#237;sticas\Exportaciones%20Intelvid\Archivos%20base\Exportaciones%20-%20Archivo%20Base.xlsx" TargetMode="External"/><Relationship Id="rId2" Type="http://schemas.microsoft.com/office/2011/relationships/chartColorStyle" Target="colors21.xml"/><Relationship Id="rId1" Type="http://schemas.microsoft.com/office/2011/relationships/chartStyle" Target="style21.xml"/></Relationships>
</file>

<file path=ppt/charts/_rels/chart3.xml.rels><?xml version="1.0" encoding="UTF-8" standalone="yes"?>
<Relationships xmlns="http://schemas.openxmlformats.org/package/2006/relationships"><Relationship Id="rId1" Type="http://schemas.openxmlformats.org/officeDocument/2006/relationships/oleObject" Target="file:///C:\Users\Claudia\Documentos\Estad&#237;sticas\Exportaciones%20Intelvid\Archivos%20base\Exportaciones%20-%20Archivo%20Base.xlsx" TargetMode="External"/></Relationships>
</file>

<file path=ppt/charts/_rels/chart4.xml.rels><?xml version="1.0" encoding="UTF-8" standalone="yes"?>
<Relationships xmlns="http://schemas.openxmlformats.org/package/2006/relationships"><Relationship Id="rId3" Type="http://schemas.openxmlformats.org/officeDocument/2006/relationships/oleObject" Target="file:///C:\Users\Claudia\Documentos\Estad&#237;sticas\Exportaciones%20Intelvid\Archivos%20base\Exportaciones%20-%20Archivo%20Base.xlsx" TargetMode="External"/><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3" Type="http://schemas.openxmlformats.org/officeDocument/2006/relationships/oleObject" Target="file:///C:\Users\Claudia\Documentos\Estad&#237;sticas\Exportaciones%20Intelvid\Archivos%20base\Exportaciones%20-%20Archivo%20Base.xlsx" TargetMode="External"/><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3" Type="http://schemas.openxmlformats.org/officeDocument/2006/relationships/oleObject" Target="file:///C:\Users\Claudia\Documentos\Estad&#237;sticas\Exportaciones%20Intelvid\Archivos%20base\Exportaciones%20-%20Archivo%20Base.xlsx" TargetMode="External"/><Relationship Id="rId2" Type="http://schemas.microsoft.com/office/2011/relationships/chartColorStyle" Target="colors4.xml"/><Relationship Id="rId1" Type="http://schemas.microsoft.com/office/2011/relationships/chartStyle" Target="style4.xml"/></Relationships>
</file>

<file path=ppt/charts/_rels/chart7.xml.rels><?xml version="1.0" encoding="UTF-8" standalone="yes"?>
<Relationships xmlns="http://schemas.openxmlformats.org/package/2006/relationships"><Relationship Id="rId3" Type="http://schemas.openxmlformats.org/officeDocument/2006/relationships/oleObject" Target="file:///C:\Users\Claudia\Documentos\Estad&#237;sticas\Exportaciones%20Intelvid\Archivos%20base\Exportaciones%20-%20Archivo%20Base.xlsx" TargetMode="External"/><Relationship Id="rId2" Type="http://schemas.microsoft.com/office/2011/relationships/chartColorStyle" Target="colors5.xml"/><Relationship Id="rId1" Type="http://schemas.microsoft.com/office/2011/relationships/chartStyle" Target="style5.xml"/></Relationships>
</file>

<file path=ppt/charts/_rels/chart8.xml.rels><?xml version="1.0" encoding="UTF-8" standalone="yes"?>
<Relationships xmlns="http://schemas.openxmlformats.org/package/2006/relationships"><Relationship Id="rId3" Type="http://schemas.openxmlformats.org/officeDocument/2006/relationships/oleObject" Target="file:///C:\Users\Claudia\Documentos\Estad&#237;sticas\Exportaciones%20Intelvid\Archivos%20base\Exportaciones%20-%20Archivo%20Base.xlsx" TargetMode="External"/><Relationship Id="rId2" Type="http://schemas.microsoft.com/office/2011/relationships/chartColorStyle" Target="colors6.xml"/><Relationship Id="rId1" Type="http://schemas.microsoft.com/office/2011/relationships/chartStyle" Target="style6.xml"/></Relationships>
</file>

<file path=ppt/charts/_rels/chart9.xml.rels><?xml version="1.0" encoding="UTF-8" standalone="yes"?>
<Relationships xmlns="http://schemas.openxmlformats.org/package/2006/relationships"><Relationship Id="rId3" Type="http://schemas.openxmlformats.org/officeDocument/2006/relationships/oleObject" Target="file:///C:\Users\Claudia\Documentos\Estad&#237;sticas\Exportaciones%20Intelvid\Archivos%20base\Exportaciones%20-%20Archivo%20Base.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barChart>
        <c:barDir val="col"/>
        <c:grouping val="stacked"/>
        <c:varyColors val="0"/>
        <c:ser>
          <c:idx val="0"/>
          <c:order val="0"/>
          <c:tx>
            <c:strRef>
              <c:f>Embotellado!$A$30</c:f>
              <c:strCache>
                <c:ptCount val="1"/>
                <c:pt idx="0">
                  <c:v>Volumen</c:v>
                </c:pt>
              </c:strCache>
            </c:strRef>
          </c:tx>
          <c:spPr>
            <a:solidFill>
              <a:schemeClr val="accent4"/>
            </a:solidFill>
            <a:ln>
              <a:noFill/>
            </a:ln>
            <a:effectLst/>
          </c:spPr>
          <c:invertIfNegative val="0"/>
          <c:cat>
            <c:strRef>
              <c:f>Embotellado!$B$29:$C$29</c:f>
              <c:strCache>
                <c:ptCount val="2"/>
                <c:pt idx="0">
                  <c:v>Ago.24 - Jul.25</c:v>
                </c:pt>
                <c:pt idx="1">
                  <c:v>Ago.25 - Jul.26</c:v>
                </c:pt>
              </c:strCache>
            </c:strRef>
          </c:cat>
          <c:val>
            <c:numRef>
              <c:f>Embotellado!$B$30:$C$30</c:f>
              <c:numCache>
                <c:formatCode>#,##0.0</c:formatCode>
                <c:ptCount val="2"/>
                <c:pt idx="0">
                  <c:v>46.709595999999998</c:v>
                </c:pt>
                <c:pt idx="1">
                  <c:v>43.594017999999998</c:v>
                </c:pt>
              </c:numCache>
            </c:numRef>
          </c:val>
          <c:extLst>
            <c:ext xmlns:c16="http://schemas.microsoft.com/office/drawing/2014/chart" uri="{C3380CC4-5D6E-409C-BE32-E72D297353CC}">
              <c16:uniqueId val="{00000000-7E2C-4DA2-8606-88FDBE8C5842}"/>
            </c:ext>
          </c:extLst>
        </c:ser>
        <c:dLbls>
          <c:showLegendKey val="0"/>
          <c:showVal val="0"/>
          <c:showCatName val="0"/>
          <c:showSerName val="0"/>
          <c:showPercent val="0"/>
          <c:showBubbleSize val="0"/>
        </c:dLbls>
        <c:gapWidth val="150"/>
        <c:overlap val="100"/>
        <c:axId val="-2058345208"/>
        <c:axId val="-2061622152"/>
      </c:barChart>
      <c:catAx>
        <c:axId val="-205834520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Candara" panose="020E0502030303020204" pitchFamily="34" charset="0"/>
                <a:ea typeface="+mn-ea"/>
                <a:cs typeface="+mn-cs"/>
              </a:defRPr>
            </a:pPr>
            <a:endParaRPr lang="es-CL"/>
          </a:p>
        </c:txPr>
        <c:crossAx val="-2061622152"/>
        <c:crosses val="autoZero"/>
        <c:auto val="1"/>
        <c:lblAlgn val="ctr"/>
        <c:lblOffset val="100"/>
        <c:noMultiLvlLbl val="0"/>
      </c:catAx>
      <c:valAx>
        <c:axId val="-2061622152"/>
        <c:scaling>
          <c:orientation val="minMax"/>
          <c:max val="60"/>
          <c:min val="0"/>
        </c:scaling>
        <c:delete val="1"/>
        <c:axPos val="l"/>
        <c:majorGridlines>
          <c:spPr>
            <a:ln w="9525" cap="flat" cmpd="sng" algn="ctr">
              <a:noFill/>
              <a:round/>
            </a:ln>
            <a:effectLst/>
          </c:spPr>
        </c:majorGridlines>
        <c:numFmt formatCode="#,##0.0" sourceLinked="1"/>
        <c:majorTickMark val="out"/>
        <c:minorTickMark val="none"/>
        <c:tickLblPos val="nextTo"/>
        <c:crossAx val="-205834520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800">
          <a:latin typeface="Candara" panose="020E0502030303020204" pitchFamily="34" charset="0"/>
        </a:defRPr>
      </a:pPr>
      <a:endParaRPr lang="es-CL"/>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66373375765099E-2"/>
          <c:y val="6.14035087719298E-2"/>
          <c:w val="0.89937108730368598"/>
          <c:h val="0.70001519546898705"/>
        </c:manualLayout>
      </c:layout>
      <c:barChart>
        <c:barDir val="col"/>
        <c:grouping val="stacked"/>
        <c:varyColors val="0"/>
        <c:ser>
          <c:idx val="0"/>
          <c:order val="0"/>
          <c:tx>
            <c:strRef>
              <c:f>Segmento!$A$38</c:f>
              <c:strCache>
                <c:ptCount val="1"/>
                <c:pt idx="0">
                  <c:v>US$ 0-20/caja</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Segmento!$B$28:$C$28</c:f>
              <c:strCache>
                <c:ptCount val="2"/>
                <c:pt idx="0">
                  <c:v>Acumulado 2025</c:v>
                </c:pt>
                <c:pt idx="1">
                  <c:v>Acumulado 2026</c:v>
                </c:pt>
              </c:strCache>
            </c:strRef>
          </c:cat>
          <c:val>
            <c:numRef>
              <c:f>Segmento!$B$38:$C$38</c:f>
              <c:numCache>
                <c:formatCode>#,##0.00</c:formatCode>
                <c:ptCount val="2"/>
                <c:pt idx="0">
                  <c:v>183.01896891999999</c:v>
                </c:pt>
                <c:pt idx="1">
                  <c:v>173.63409138</c:v>
                </c:pt>
              </c:numCache>
            </c:numRef>
          </c:val>
          <c:extLst>
            <c:ext xmlns:c16="http://schemas.microsoft.com/office/drawing/2014/chart" uri="{C3380CC4-5D6E-409C-BE32-E72D297353CC}">
              <c16:uniqueId val="{00000000-7EA8-4B4B-BABF-46F94FACB899}"/>
            </c:ext>
          </c:extLst>
        </c:ser>
        <c:ser>
          <c:idx val="1"/>
          <c:order val="1"/>
          <c:tx>
            <c:strRef>
              <c:f>Segmento!$A$39</c:f>
              <c:strCache>
                <c:ptCount val="1"/>
                <c:pt idx="0">
                  <c:v>US$ 20-30/caja</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Segmento!$B$28:$C$28</c:f>
              <c:strCache>
                <c:ptCount val="2"/>
                <c:pt idx="0">
                  <c:v>Acumulado 2025</c:v>
                </c:pt>
                <c:pt idx="1">
                  <c:v>Acumulado 2026</c:v>
                </c:pt>
              </c:strCache>
            </c:strRef>
          </c:cat>
          <c:val>
            <c:numRef>
              <c:f>Segmento!$B$39:$C$39</c:f>
              <c:numCache>
                <c:formatCode>#,##0.00</c:formatCode>
                <c:ptCount val="2"/>
                <c:pt idx="0">
                  <c:v>233.41062543000001</c:v>
                </c:pt>
                <c:pt idx="1">
                  <c:v>208.03281100000001</c:v>
                </c:pt>
              </c:numCache>
            </c:numRef>
          </c:val>
          <c:extLst>
            <c:ext xmlns:c16="http://schemas.microsoft.com/office/drawing/2014/chart" uri="{C3380CC4-5D6E-409C-BE32-E72D297353CC}">
              <c16:uniqueId val="{00000001-7EA8-4B4B-BABF-46F94FACB899}"/>
            </c:ext>
          </c:extLst>
        </c:ser>
        <c:ser>
          <c:idx val="2"/>
          <c:order val="2"/>
          <c:tx>
            <c:strRef>
              <c:f>Segmento!$A$40</c:f>
              <c:strCache>
                <c:ptCount val="1"/>
                <c:pt idx="0">
                  <c:v>US$ 30-40/caja</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Segmento!$B$28:$C$28</c:f>
              <c:strCache>
                <c:ptCount val="2"/>
                <c:pt idx="0">
                  <c:v>Acumulado 2025</c:v>
                </c:pt>
                <c:pt idx="1">
                  <c:v>Acumulado 2026</c:v>
                </c:pt>
              </c:strCache>
            </c:strRef>
          </c:cat>
          <c:val>
            <c:numRef>
              <c:f>Segmento!$B$40:$C$40</c:f>
              <c:numCache>
                <c:formatCode>#,##0.00</c:formatCode>
                <c:ptCount val="2"/>
                <c:pt idx="0">
                  <c:v>118.09001529999999</c:v>
                </c:pt>
                <c:pt idx="1">
                  <c:v>110.11751239</c:v>
                </c:pt>
              </c:numCache>
            </c:numRef>
          </c:val>
          <c:extLst>
            <c:ext xmlns:c16="http://schemas.microsoft.com/office/drawing/2014/chart" uri="{C3380CC4-5D6E-409C-BE32-E72D297353CC}">
              <c16:uniqueId val="{00000002-7EA8-4B4B-BABF-46F94FACB899}"/>
            </c:ext>
          </c:extLst>
        </c:ser>
        <c:ser>
          <c:idx val="3"/>
          <c:order val="3"/>
          <c:tx>
            <c:strRef>
              <c:f>Segmento!$A$41</c:f>
              <c:strCache>
                <c:ptCount val="1"/>
                <c:pt idx="0">
                  <c:v>US$ 40-50/caja</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Segmento!$B$28:$C$28</c:f>
              <c:strCache>
                <c:ptCount val="2"/>
                <c:pt idx="0">
                  <c:v>Acumulado 2025</c:v>
                </c:pt>
                <c:pt idx="1">
                  <c:v>Acumulado 2026</c:v>
                </c:pt>
              </c:strCache>
            </c:strRef>
          </c:cat>
          <c:val>
            <c:numRef>
              <c:f>Segmento!$B$41:$C$41</c:f>
              <c:numCache>
                <c:formatCode>#,##0.00</c:formatCode>
                <c:ptCount val="2"/>
                <c:pt idx="0">
                  <c:v>63.188114380000002</c:v>
                </c:pt>
                <c:pt idx="1">
                  <c:v>60.77251914</c:v>
                </c:pt>
              </c:numCache>
            </c:numRef>
          </c:val>
          <c:extLst>
            <c:ext xmlns:c16="http://schemas.microsoft.com/office/drawing/2014/chart" uri="{C3380CC4-5D6E-409C-BE32-E72D297353CC}">
              <c16:uniqueId val="{00000003-7EA8-4B4B-BABF-46F94FACB899}"/>
            </c:ext>
          </c:extLst>
        </c:ser>
        <c:ser>
          <c:idx val="4"/>
          <c:order val="4"/>
          <c:tx>
            <c:strRef>
              <c:f>Segmento!$A$42</c:f>
              <c:strCache>
                <c:ptCount val="1"/>
                <c:pt idx="0">
                  <c:v>US$ 50-60/caja</c:v>
                </c:pt>
              </c:strCache>
            </c:strRef>
          </c:tx>
          <c:spPr>
            <a:solidFill>
              <a:schemeClr val="accent5"/>
            </a:solidFill>
            <a:ln>
              <a:noFill/>
            </a:ln>
            <a:effectLst/>
          </c:spPr>
          <c:invertIfNegative val="0"/>
          <c:dLbls>
            <c:dLbl>
              <c:idx val="0"/>
              <c:layout>
                <c:manualLayout>
                  <c:x val="0"/>
                  <c:y val="-4.36137157237405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EA8-4B4B-BABF-46F94FACB899}"/>
                </c:ext>
              </c:extLst>
            </c:dLbl>
            <c:dLbl>
              <c:idx val="1"/>
              <c:layout>
                <c:manualLayout>
                  <c:x val="0"/>
                  <c:y val="-4.36137157237405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EA8-4B4B-BABF-46F94FACB899}"/>
                </c:ext>
              </c:extLst>
            </c:dLbl>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Segmento!$B$28:$C$28</c:f>
              <c:strCache>
                <c:ptCount val="2"/>
                <c:pt idx="0">
                  <c:v>Acumulado 2025</c:v>
                </c:pt>
                <c:pt idx="1">
                  <c:v>Acumulado 2026</c:v>
                </c:pt>
              </c:strCache>
            </c:strRef>
          </c:cat>
          <c:val>
            <c:numRef>
              <c:f>Segmento!$B$42:$C$42</c:f>
              <c:numCache>
                <c:formatCode>#,##0.00</c:formatCode>
                <c:ptCount val="2"/>
                <c:pt idx="0">
                  <c:v>27.973170100000001</c:v>
                </c:pt>
                <c:pt idx="1">
                  <c:v>25.50715031</c:v>
                </c:pt>
              </c:numCache>
            </c:numRef>
          </c:val>
          <c:extLst>
            <c:ext xmlns:c16="http://schemas.microsoft.com/office/drawing/2014/chart" uri="{C3380CC4-5D6E-409C-BE32-E72D297353CC}">
              <c16:uniqueId val="{00000006-7EA8-4B4B-BABF-46F94FACB899}"/>
            </c:ext>
          </c:extLst>
        </c:ser>
        <c:ser>
          <c:idx val="5"/>
          <c:order val="5"/>
          <c:tx>
            <c:strRef>
              <c:f>Segmento!$A$43</c:f>
              <c:strCache>
                <c:ptCount val="1"/>
                <c:pt idx="0">
                  <c:v>&gt;US$ 60/caja</c:v>
                </c:pt>
              </c:strCache>
            </c:strRef>
          </c:tx>
          <c:spPr>
            <a:solidFill>
              <a:schemeClr val="accent6"/>
            </a:solidFill>
            <a:ln>
              <a:noFill/>
            </a:ln>
            <a:effectLst/>
          </c:spPr>
          <c:invertIfNegative val="0"/>
          <c:dLbls>
            <c:dLbl>
              <c:idx val="0"/>
              <c:layout>
                <c:manualLayout>
                  <c:x val="0"/>
                  <c:y val="-6.92579247843440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EA8-4B4B-BABF-46F94FACB899}"/>
                </c:ext>
              </c:extLst>
            </c:dLbl>
            <c:dLbl>
              <c:idx val="1"/>
              <c:layout>
                <c:manualLayout>
                  <c:x val="-8.3856458529966706E-17"/>
                  <c:y val="-7.79808447451955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EA8-4B4B-BABF-46F94FACB899}"/>
                </c:ext>
              </c:extLst>
            </c:dLbl>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Segmento!$B$28:$C$28</c:f>
              <c:strCache>
                <c:ptCount val="2"/>
                <c:pt idx="0">
                  <c:v>Acumulado 2025</c:v>
                </c:pt>
                <c:pt idx="1">
                  <c:v>Acumulado 2026</c:v>
                </c:pt>
              </c:strCache>
            </c:strRef>
          </c:cat>
          <c:val>
            <c:numRef>
              <c:f>Segmento!$B$43:$C$43</c:f>
              <c:numCache>
                <c:formatCode>#,##0.00</c:formatCode>
                <c:ptCount val="2"/>
                <c:pt idx="0">
                  <c:v>112.70219006999999</c:v>
                </c:pt>
                <c:pt idx="1">
                  <c:v>90.312874030000003</c:v>
                </c:pt>
              </c:numCache>
            </c:numRef>
          </c:val>
          <c:extLst>
            <c:ext xmlns:c16="http://schemas.microsoft.com/office/drawing/2014/chart" uri="{C3380CC4-5D6E-409C-BE32-E72D297353CC}">
              <c16:uniqueId val="{00000009-7EA8-4B4B-BABF-46F94FACB899}"/>
            </c:ext>
          </c:extLst>
        </c:ser>
        <c:dLbls>
          <c:showLegendKey val="0"/>
          <c:showVal val="0"/>
          <c:showCatName val="0"/>
          <c:showSerName val="0"/>
          <c:showPercent val="0"/>
          <c:showBubbleSize val="0"/>
        </c:dLbls>
        <c:gapWidth val="150"/>
        <c:overlap val="100"/>
        <c:axId val="-2060955352"/>
        <c:axId val="-2060951864"/>
      </c:barChart>
      <c:catAx>
        <c:axId val="-2060955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crossAx val="-2060951864"/>
        <c:crosses val="autoZero"/>
        <c:auto val="1"/>
        <c:lblAlgn val="ctr"/>
        <c:lblOffset val="0"/>
        <c:noMultiLvlLbl val="0"/>
      </c:catAx>
      <c:valAx>
        <c:axId val="-2060951864"/>
        <c:scaling>
          <c:orientation val="minMax"/>
        </c:scaling>
        <c:delete val="1"/>
        <c:axPos val="l"/>
        <c:numFmt formatCode="#,##0.00" sourceLinked="1"/>
        <c:majorTickMark val="none"/>
        <c:minorTickMark val="none"/>
        <c:tickLblPos val="nextTo"/>
        <c:crossAx val="-2060955352"/>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accent1">
              <a:lumMod val="20000"/>
              <a:lumOff val="80000"/>
            </a:schemeClr>
          </a:solidFill>
          <a:latin typeface="Candara" panose="020E0502030303020204" pitchFamily="34" charset="0"/>
        </a:defRPr>
      </a:pPr>
      <a:endParaRPr lang="es-CL"/>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76068477304927E-2"/>
          <c:y val="3.2584615931679051E-2"/>
          <c:w val="0.43388335893290703"/>
          <c:h val="0.61025762595342947"/>
        </c:manualLayout>
      </c:layout>
      <c:barChart>
        <c:barDir val="col"/>
        <c:grouping val="stacked"/>
        <c:varyColors val="0"/>
        <c:ser>
          <c:idx val="0"/>
          <c:order val="0"/>
          <c:tx>
            <c:strRef>
              <c:f>Segmento!$A$50</c:f>
              <c:strCache>
                <c:ptCount val="1"/>
                <c:pt idx="0">
                  <c:v>&lt;US$ 20/caja</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Segmento!$B$49:$C$49</c:f>
              <c:strCache>
                <c:ptCount val="2"/>
                <c:pt idx="0">
                  <c:v>Ago.24 - Jul.25</c:v>
                </c:pt>
                <c:pt idx="1">
                  <c:v>Ago.25 - Jul.26</c:v>
                </c:pt>
              </c:strCache>
            </c:strRef>
          </c:cat>
          <c:val>
            <c:numRef>
              <c:f>Segmento!$B$50:$C$50</c:f>
              <c:numCache>
                <c:formatCode>#,##0.00</c:formatCode>
                <c:ptCount val="2"/>
                <c:pt idx="0">
                  <c:v>18.90459645</c:v>
                </c:pt>
                <c:pt idx="1">
                  <c:v>17.802591320000001</c:v>
                </c:pt>
              </c:numCache>
            </c:numRef>
          </c:val>
          <c:extLst>
            <c:ext xmlns:c16="http://schemas.microsoft.com/office/drawing/2014/chart" uri="{C3380CC4-5D6E-409C-BE32-E72D297353CC}">
              <c16:uniqueId val="{00000000-0A2E-4B9B-A426-D28D9C6F57D8}"/>
            </c:ext>
          </c:extLst>
        </c:ser>
        <c:ser>
          <c:idx val="1"/>
          <c:order val="1"/>
          <c:tx>
            <c:strRef>
              <c:f>Segmento!$A$51</c:f>
              <c:strCache>
                <c:ptCount val="1"/>
                <c:pt idx="0">
                  <c:v>US$ 20-30/caja</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Segmento!$B$49:$C$49</c:f>
              <c:strCache>
                <c:ptCount val="2"/>
                <c:pt idx="0">
                  <c:v>Ago.24 - Jul.25</c:v>
                </c:pt>
                <c:pt idx="1">
                  <c:v>Ago.25 - Jul.26</c:v>
                </c:pt>
              </c:strCache>
            </c:strRef>
          </c:cat>
          <c:val>
            <c:numRef>
              <c:f>Segmento!$B$51:$C$51</c:f>
              <c:numCache>
                <c:formatCode>#,##0.00</c:formatCode>
                <c:ptCount val="2"/>
                <c:pt idx="0">
                  <c:v>16.818631140000001</c:v>
                </c:pt>
                <c:pt idx="1">
                  <c:v>15.671532539999999</c:v>
                </c:pt>
              </c:numCache>
            </c:numRef>
          </c:val>
          <c:extLst>
            <c:ext xmlns:c16="http://schemas.microsoft.com/office/drawing/2014/chart" uri="{C3380CC4-5D6E-409C-BE32-E72D297353CC}">
              <c16:uniqueId val="{00000001-0A2E-4B9B-A426-D28D9C6F57D8}"/>
            </c:ext>
          </c:extLst>
        </c:ser>
        <c:ser>
          <c:idx val="2"/>
          <c:order val="2"/>
          <c:tx>
            <c:strRef>
              <c:f>Segmento!$A$52</c:f>
              <c:strCache>
                <c:ptCount val="1"/>
                <c:pt idx="0">
                  <c:v>US$ 30-40/caja</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Segmento!$B$49:$C$49</c:f>
              <c:strCache>
                <c:ptCount val="2"/>
                <c:pt idx="0">
                  <c:v>Ago.24 - Jul.25</c:v>
                </c:pt>
                <c:pt idx="1">
                  <c:v>Ago.25 - Jul.26</c:v>
                </c:pt>
              </c:strCache>
            </c:strRef>
          </c:cat>
          <c:val>
            <c:numRef>
              <c:f>Segmento!$B$52:$C$52</c:f>
              <c:numCache>
                <c:formatCode>#,##0.00</c:formatCode>
                <c:ptCount val="2"/>
                <c:pt idx="0">
                  <c:v>5.9152220599999996</c:v>
                </c:pt>
                <c:pt idx="1">
                  <c:v>5.2990720400000004</c:v>
                </c:pt>
              </c:numCache>
            </c:numRef>
          </c:val>
          <c:extLst>
            <c:ext xmlns:c16="http://schemas.microsoft.com/office/drawing/2014/chart" uri="{C3380CC4-5D6E-409C-BE32-E72D297353CC}">
              <c16:uniqueId val="{00000002-0A2E-4B9B-A426-D28D9C6F57D8}"/>
            </c:ext>
          </c:extLst>
        </c:ser>
        <c:ser>
          <c:idx val="3"/>
          <c:order val="3"/>
          <c:tx>
            <c:strRef>
              <c:f>Segmento!$A$53</c:f>
              <c:strCache>
                <c:ptCount val="1"/>
                <c:pt idx="0">
                  <c:v>US$ 40-50/caja</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Segmento!$B$49:$C$49</c:f>
              <c:strCache>
                <c:ptCount val="2"/>
                <c:pt idx="0">
                  <c:v>Ago.24 - Jul.25</c:v>
                </c:pt>
                <c:pt idx="1">
                  <c:v>Ago.25 - Jul.26</c:v>
                </c:pt>
              </c:strCache>
            </c:strRef>
          </c:cat>
          <c:val>
            <c:numRef>
              <c:f>Segmento!$B$53:$C$53</c:f>
              <c:numCache>
                <c:formatCode>#,##0.00</c:formatCode>
                <c:ptCount val="2"/>
                <c:pt idx="0">
                  <c:v>2.4566617900000001</c:v>
                </c:pt>
                <c:pt idx="1">
                  <c:v>2.4102420200000001</c:v>
                </c:pt>
              </c:numCache>
            </c:numRef>
          </c:val>
          <c:extLst>
            <c:ext xmlns:c16="http://schemas.microsoft.com/office/drawing/2014/chart" uri="{C3380CC4-5D6E-409C-BE32-E72D297353CC}">
              <c16:uniqueId val="{00000003-0A2E-4B9B-A426-D28D9C6F57D8}"/>
            </c:ext>
          </c:extLst>
        </c:ser>
        <c:ser>
          <c:idx val="4"/>
          <c:order val="4"/>
          <c:tx>
            <c:strRef>
              <c:f>Segmento!$A$54</c:f>
              <c:strCache>
                <c:ptCount val="1"/>
                <c:pt idx="0">
                  <c:v>US$ 50-60/caja</c:v>
                </c:pt>
              </c:strCache>
            </c:strRef>
          </c:tx>
          <c:spPr>
            <a:solidFill>
              <a:schemeClr val="accent5"/>
            </a:solidFill>
            <a:ln>
              <a:noFill/>
            </a:ln>
            <a:effectLst/>
          </c:spPr>
          <c:invertIfNegative val="0"/>
          <c:dLbls>
            <c:dLbl>
              <c:idx val="0"/>
              <c:layout>
                <c:manualLayout>
                  <c:x val="0"/>
                  <c:y val="-3.05343511450382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A2E-4B9B-A426-D28D9C6F57D8}"/>
                </c:ext>
              </c:extLst>
            </c:dLbl>
            <c:dLbl>
              <c:idx val="1"/>
              <c:layout>
                <c:manualLayout>
                  <c:x val="0"/>
                  <c:y val="-3.05343511450382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A2E-4B9B-A426-D28D9C6F57D8}"/>
                </c:ext>
              </c:extLst>
            </c:dLbl>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Segmento!$B$49:$C$49</c:f>
              <c:strCache>
                <c:ptCount val="2"/>
                <c:pt idx="0">
                  <c:v>Ago.24 - Jul.25</c:v>
                </c:pt>
                <c:pt idx="1">
                  <c:v>Ago.25 - Jul.26</c:v>
                </c:pt>
              </c:strCache>
            </c:strRef>
          </c:cat>
          <c:val>
            <c:numRef>
              <c:f>Segmento!$B$54:$C$54</c:f>
              <c:numCache>
                <c:formatCode>#,##0.00</c:formatCode>
                <c:ptCount val="2"/>
                <c:pt idx="0">
                  <c:v>0.94981557999999999</c:v>
                </c:pt>
                <c:pt idx="1">
                  <c:v>0.89591670999999995</c:v>
                </c:pt>
              </c:numCache>
            </c:numRef>
          </c:val>
          <c:extLst>
            <c:ext xmlns:c16="http://schemas.microsoft.com/office/drawing/2014/chart" uri="{C3380CC4-5D6E-409C-BE32-E72D297353CC}">
              <c16:uniqueId val="{00000006-0A2E-4B9B-A426-D28D9C6F57D8}"/>
            </c:ext>
          </c:extLst>
        </c:ser>
        <c:ser>
          <c:idx val="5"/>
          <c:order val="5"/>
          <c:tx>
            <c:strRef>
              <c:f>Segmento!$A$55</c:f>
              <c:strCache>
                <c:ptCount val="1"/>
                <c:pt idx="0">
                  <c:v>&gt;US$ 60/caja</c:v>
                </c:pt>
              </c:strCache>
            </c:strRef>
          </c:tx>
          <c:spPr>
            <a:solidFill>
              <a:schemeClr val="accent6"/>
            </a:solidFill>
            <a:ln>
              <a:noFill/>
            </a:ln>
            <a:effectLst/>
          </c:spPr>
          <c:invertIfNegative val="0"/>
          <c:dLbls>
            <c:dLbl>
              <c:idx val="0"/>
              <c:layout>
                <c:manualLayout>
                  <c:x val="0"/>
                  <c:y val="-7.63358778625953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A2E-4B9B-A426-D28D9C6F57D8}"/>
                </c:ext>
              </c:extLst>
            </c:dLbl>
            <c:dLbl>
              <c:idx val="1"/>
              <c:layout>
                <c:manualLayout>
                  <c:x val="0"/>
                  <c:y val="-6.10687022900762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A2E-4B9B-A426-D28D9C6F57D8}"/>
                </c:ext>
              </c:extLst>
            </c:dLbl>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Segmento!$B$49:$C$49</c:f>
              <c:strCache>
                <c:ptCount val="2"/>
                <c:pt idx="0">
                  <c:v>Ago.24 - Jul.25</c:v>
                </c:pt>
                <c:pt idx="1">
                  <c:v>Ago.25 - Jul.26</c:v>
                </c:pt>
              </c:strCache>
            </c:strRef>
          </c:cat>
          <c:val>
            <c:numRef>
              <c:f>Segmento!$B$55:$C$55</c:f>
              <c:numCache>
                <c:formatCode>#,##0.00</c:formatCode>
                <c:ptCount val="2"/>
                <c:pt idx="0">
                  <c:v>1.6646689399999999</c:v>
                </c:pt>
                <c:pt idx="1">
                  <c:v>1.49723933</c:v>
                </c:pt>
              </c:numCache>
            </c:numRef>
          </c:val>
          <c:extLst>
            <c:ext xmlns:c16="http://schemas.microsoft.com/office/drawing/2014/chart" uri="{C3380CC4-5D6E-409C-BE32-E72D297353CC}">
              <c16:uniqueId val="{00000009-0A2E-4B9B-A426-D28D9C6F57D8}"/>
            </c:ext>
          </c:extLst>
        </c:ser>
        <c:dLbls>
          <c:showLegendKey val="0"/>
          <c:showVal val="0"/>
          <c:showCatName val="0"/>
          <c:showSerName val="0"/>
          <c:showPercent val="0"/>
          <c:showBubbleSize val="0"/>
        </c:dLbls>
        <c:gapWidth val="150"/>
        <c:overlap val="100"/>
        <c:axId val="-2051375768"/>
        <c:axId val="-2051372248"/>
      </c:barChart>
      <c:catAx>
        <c:axId val="-2051375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crossAx val="-2051372248"/>
        <c:crosses val="autoZero"/>
        <c:auto val="1"/>
        <c:lblAlgn val="ctr"/>
        <c:lblOffset val="0"/>
        <c:noMultiLvlLbl val="0"/>
      </c:catAx>
      <c:valAx>
        <c:axId val="-2051372248"/>
        <c:scaling>
          <c:orientation val="minMax"/>
        </c:scaling>
        <c:delete val="1"/>
        <c:axPos val="l"/>
        <c:numFmt formatCode="#,##0.00" sourceLinked="1"/>
        <c:majorTickMark val="none"/>
        <c:minorTickMark val="none"/>
        <c:tickLblPos val="nextTo"/>
        <c:crossAx val="-2051375768"/>
        <c:crosses val="autoZero"/>
        <c:crossBetween val="between"/>
      </c:valAx>
      <c:spPr>
        <a:noFill/>
        <a:ln>
          <a:noFill/>
        </a:ln>
        <a:effectLst/>
      </c:spPr>
    </c:plotArea>
    <c:legend>
      <c:legendPos val="b"/>
      <c:layout>
        <c:manualLayout>
          <c:xMode val="edge"/>
          <c:yMode val="edge"/>
          <c:x val="1.06306984975397E-2"/>
          <c:y val="0.81976561069401199"/>
          <c:w val="0.97489859222142705"/>
          <c:h val="0.18023438930598801"/>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legend>
    <c:plotVisOnly val="1"/>
    <c:dispBlanksAs val="gap"/>
    <c:showDLblsOverMax val="0"/>
  </c:chart>
  <c:spPr>
    <a:noFill/>
    <a:ln w="9525" cap="flat" cmpd="sng" algn="ctr">
      <a:noFill/>
      <a:round/>
    </a:ln>
    <a:effectLst/>
  </c:spPr>
  <c:txPr>
    <a:bodyPr/>
    <a:lstStyle/>
    <a:p>
      <a:pPr>
        <a:defRPr>
          <a:solidFill>
            <a:schemeClr val="accent1">
              <a:lumMod val="20000"/>
              <a:lumOff val="80000"/>
            </a:schemeClr>
          </a:solidFill>
          <a:latin typeface="Candara" panose="020E0502030303020204" pitchFamily="34" charset="0"/>
        </a:defRPr>
      </a:pPr>
      <a:endParaRPr lang="es-CL"/>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66373375765099E-2"/>
          <c:y val="6.14035087719298E-2"/>
          <c:w val="0.89937108730368598"/>
          <c:h val="0.74328938186259008"/>
        </c:manualLayout>
      </c:layout>
      <c:barChart>
        <c:barDir val="col"/>
        <c:grouping val="stacked"/>
        <c:varyColors val="0"/>
        <c:ser>
          <c:idx val="0"/>
          <c:order val="0"/>
          <c:tx>
            <c:strRef>
              <c:f>Segmento!$A$60</c:f>
              <c:strCache>
                <c:ptCount val="1"/>
                <c:pt idx="0">
                  <c:v>US$ 0-20/caja</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Segmento!$B$59:$C$59</c:f>
              <c:strCache>
                <c:ptCount val="2"/>
                <c:pt idx="0">
                  <c:v>Ago.24 - Jul.25</c:v>
                </c:pt>
                <c:pt idx="1">
                  <c:v>Ago.25 - Jul.26</c:v>
                </c:pt>
              </c:strCache>
            </c:strRef>
          </c:cat>
          <c:val>
            <c:numRef>
              <c:f>Segmento!$B$60:$C$60</c:f>
              <c:numCache>
                <c:formatCode>#,##0.00</c:formatCode>
                <c:ptCount val="2"/>
                <c:pt idx="0">
                  <c:v>318.80742020999998</c:v>
                </c:pt>
                <c:pt idx="1">
                  <c:v>301.84960337000001</c:v>
                </c:pt>
              </c:numCache>
            </c:numRef>
          </c:val>
          <c:extLst>
            <c:ext xmlns:c16="http://schemas.microsoft.com/office/drawing/2014/chart" uri="{C3380CC4-5D6E-409C-BE32-E72D297353CC}">
              <c16:uniqueId val="{00000000-0A78-4802-86E7-3A7B32D32323}"/>
            </c:ext>
          </c:extLst>
        </c:ser>
        <c:ser>
          <c:idx val="1"/>
          <c:order val="1"/>
          <c:tx>
            <c:strRef>
              <c:f>Segmento!$A$61</c:f>
              <c:strCache>
                <c:ptCount val="1"/>
                <c:pt idx="0">
                  <c:v>US$ 20-30/caja</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Segmento!$B$59:$C$59</c:f>
              <c:strCache>
                <c:ptCount val="2"/>
                <c:pt idx="0">
                  <c:v>Ago.24 - Jul.25</c:v>
                </c:pt>
                <c:pt idx="1">
                  <c:v>Ago.25 - Jul.26</c:v>
                </c:pt>
              </c:strCache>
            </c:strRef>
          </c:cat>
          <c:val>
            <c:numRef>
              <c:f>Segmento!$B$61:$C$61</c:f>
              <c:numCache>
                <c:formatCode>#,##0.00</c:formatCode>
                <c:ptCount val="2"/>
                <c:pt idx="0">
                  <c:v>397.04098805000001</c:v>
                </c:pt>
                <c:pt idx="1">
                  <c:v>373.08936256999999</c:v>
                </c:pt>
              </c:numCache>
            </c:numRef>
          </c:val>
          <c:extLst>
            <c:ext xmlns:c16="http://schemas.microsoft.com/office/drawing/2014/chart" uri="{C3380CC4-5D6E-409C-BE32-E72D297353CC}">
              <c16:uniqueId val="{00000001-0A78-4802-86E7-3A7B32D32323}"/>
            </c:ext>
          </c:extLst>
        </c:ser>
        <c:ser>
          <c:idx val="2"/>
          <c:order val="2"/>
          <c:tx>
            <c:strRef>
              <c:f>Segmento!$A$62</c:f>
              <c:strCache>
                <c:ptCount val="1"/>
                <c:pt idx="0">
                  <c:v>US$ 30-40/caja</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Segmento!$B$59:$C$59</c:f>
              <c:strCache>
                <c:ptCount val="2"/>
                <c:pt idx="0">
                  <c:v>Ago.24 - Jul.25</c:v>
                </c:pt>
                <c:pt idx="1">
                  <c:v>Ago.25 - Jul.26</c:v>
                </c:pt>
              </c:strCache>
            </c:strRef>
          </c:cat>
          <c:val>
            <c:numRef>
              <c:f>Segmento!$B$62:$C$62</c:f>
              <c:numCache>
                <c:formatCode>#,##0.00</c:formatCode>
                <c:ptCount val="2"/>
                <c:pt idx="0">
                  <c:v>206.57134478</c:v>
                </c:pt>
                <c:pt idx="1">
                  <c:v>186.47159683000001</c:v>
                </c:pt>
              </c:numCache>
            </c:numRef>
          </c:val>
          <c:extLst>
            <c:ext xmlns:c16="http://schemas.microsoft.com/office/drawing/2014/chart" uri="{C3380CC4-5D6E-409C-BE32-E72D297353CC}">
              <c16:uniqueId val="{00000002-0A78-4802-86E7-3A7B32D32323}"/>
            </c:ext>
          </c:extLst>
        </c:ser>
        <c:ser>
          <c:idx val="3"/>
          <c:order val="3"/>
          <c:tx>
            <c:strRef>
              <c:f>Segmento!$A$63</c:f>
              <c:strCache>
                <c:ptCount val="1"/>
                <c:pt idx="0">
                  <c:v>US$ 40-50/caja</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Segmento!$B$59:$C$59</c:f>
              <c:strCache>
                <c:ptCount val="2"/>
                <c:pt idx="0">
                  <c:v>Ago.24 - Jul.25</c:v>
                </c:pt>
                <c:pt idx="1">
                  <c:v>Ago.25 - Jul.26</c:v>
                </c:pt>
              </c:strCache>
            </c:strRef>
          </c:cat>
          <c:val>
            <c:numRef>
              <c:f>Segmento!$B$63:$C$63</c:f>
              <c:numCache>
                <c:formatCode>#,##0.00</c:formatCode>
                <c:ptCount val="2"/>
                <c:pt idx="0">
                  <c:v>108.18643178000001</c:v>
                </c:pt>
                <c:pt idx="1">
                  <c:v>105.87875067</c:v>
                </c:pt>
              </c:numCache>
            </c:numRef>
          </c:val>
          <c:extLst>
            <c:ext xmlns:c16="http://schemas.microsoft.com/office/drawing/2014/chart" uri="{C3380CC4-5D6E-409C-BE32-E72D297353CC}">
              <c16:uniqueId val="{00000003-0A78-4802-86E7-3A7B32D32323}"/>
            </c:ext>
          </c:extLst>
        </c:ser>
        <c:ser>
          <c:idx val="4"/>
          <c:order val="4"/>
          <c:tx>
            <c:strRef>
              <c:f>Segmento!$A$64</c:f>
              <c:strCache>
                <c:ptCount val="1"/>
                <c:pt idx="0">
                  <c:v>US$ 50-60/caja</c:v>
                </c:pt>
              </c:strCache>
            </c:strRef>
          </c:tx>
          <c:spPr>
            <a:solidFill>
              <a:schemeClr val="accent5"/>
            </a:solidFill>
            <a:ln>
              <a:noFill/>
            </a:ln>
            <a:effectLst/>
          </c:spPr>
          <c:invertIfNegative val="0"/>
          <c:dLbls>
            <c:dLbl>
              <c:idx val="0"/>
              <c:layout>
                <c:manualLayout>
                  <c:x val="0"/>
                  <c:y val="-3.45572354211663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A78-4802-86E7-3A7B32D32323}"/>
                </c:ext>
              </c:extLst>
            </c:dLbl>
            <c:dLbl>
              <c:idx val="1"/>
              <c:layout>
                <c:manualLayout>
                  <c:x val="-8.3002233298222402E-17"/>
                  <c:y val="-4.31965442764579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A78-4802-86E7-3A7B32D32323}"/>
                </c:ext>
              </c:extLst>
            </c:dLbl>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Segmento!$B$59:$C$59</c:f>
              <c:strCache>
                <c:ptCount val="2"/>
                <c:pt idx="0">
                  <c:v>Ago.24 - Jul.25</c:v>
                </c:pt>
                <c:pt idx="1">
                  <c:v>Ago.25 - Jul.26</c:v>
                </c:pt>
              </c:strCache>
            </c:strRef>
          </c:cat>
          <c:val>
            <c:numRef>
              <c:f>Segmento!$B$64:$C$64</c:f>
              <c:numCache>
                <c:formatCode>#,##0.00</c:formatCode>
                <c:ptCount val="2"/>
                <c:pt idx="0">
                  <c:v>50.882742649999997</c:v>
                </c:pt>
                <c:pt idx="1">
                  <c:v>48.10683453</c:v>
                </c:pt>
              </c:numCache>
            </c:numRef>
          </c:val>
          <c:extLst>
            <c:ext xmlns:c16="http://schemas.microsoft.com/office/drawing/2014/chart" uri="{C3380CC4-5D6E-409C-BE32-E72D297353CC}">
              <c16:uniqueId val="{00000006-0A78-4802-86E7-3A7B32D32323}"/>
            </c:ext>
          </c:extLst>
        </c:ser>
        <c:ser>
          <c:idx val="5"/>
          <c:order val="5"/>
          <c:tx>
            <c:strRef>
              <c:f>Segmento!$A$65</c:f>
              <c:strCache>
                <c:ptCount val="1"/>
                <c:pt idx="0">
                  <c:v>&gt;US$ 60/caja</c:v>
                </c:pt>
              </c:strCache>
            </c:strRef>
          </c:tx>
          <c:spPr>
            <a:solidFill>
              <a:schemeClr val="accent6"/>
            </a:solidFill>
            <a:ln>
              <a:noFill/>
            </a:ln>
            <a:effectLst/>
          </c:spPr>
          <c:invertIfNegative val="0"/>
          <c:dLbls>
            <c:dLbl>
              <c:idx val="0"/>
              <c:layout>
                <c:manualLayout>
                  <c:x val="0"/>
                  <c:y val="-9.50323974082073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A78-4802-86E7-3A7B32D32323}"/>
                </c:ext>
              </c:extLst>
            </c:dLbl>
            <c:dLbl>
              <c:idx val="1"/>
              <c:layout>
                <c:manualLayout>
                  <c:x val="0"/>
                  <c:y val="-9.50323974082073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A78-4802-86E7-3A7B32D32323}"/>
                </c:ext>
              </c:extLst>
            </c:dLbl>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Segmento!$B$59:$C$59</c:f>
              <c:strCache>
                <c:ptCount val="2"/>
                <c:pt idx="0">
                  <c:v>Ago.24 - Jul.25</c:v>
                </c:pt>
                <c:pt idx="1">
                  <c:v>Ago.25 - Jul.26</c:v>
                </c:pt>
              </c:strCache>
            </c:strRef>
          </c:cat>
          <c:val>
            <c:numRef>
              <c:f>Segmento!$B$65:$C$65</c:f>
              <c:numCache>
                <c:formatCode>#,##0.00</c:formatCode>
                <c:ptCount val="2"/>
                <c:pt idx="0">
                  <c:v>209.93958289</c:v>
                </c:pt>
                <c:pt idx="1">
                  <c:v>176.70937828000001</c:v>
                </c:pt>
              </c:numCache>
            </c:numRef>
          </c:val>
          <c:extLst>
            <c:ext xmlns:c16="http://schemas.microsoft.com/office/drawing/2014/chart" uri="{C3380CC4-5D6E-409C-BE32-E72D297353CC}">
              <c16:uniqueId val="{00000009-0A78-4802-86E7-3A7B32D32323}"/>
            </c:ext>
          </c:extLst>
        </c:ser>
        <c:dLbls>
          <c:showLegendKey val="0"/>
          <c:showVal val="0"/>
          <c:showCatName val="0"/>
          <c:showSerName val="0"/>
          <c:showPercent val="0"/>
          <c:showBubbleSize val="0"/>
        </c:dLbls>
        <c:gapWidth val="150"/>
        <c:overlap val="100"/>
        <c:axId val="-2051464792"/>
        <c:axId val="-2051461272"/>
      </c:barChart>
      <c:catAx>
        <c:axId val="-2051464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crossAx val="-2051461272"/>
        <c:crosses val="autoZero"/>
        <c:auto val="1"/>
        <c:lblAlgn val="ctr"/>
        <c:lblOffset val="0"/>
        <c:noMultiLvlLbl val="0"/>
      </c:catAx>
      <c:valAx>
        <c:axId val="-2051461272"/>
        <c:scaling>
          <c:orientation val="minMax"/>
        </c:scaling>
        <c:delete val="1"/>
        <c:axPos val="l"/>
        <c:numFmt formatCode="#,##0.00" sourceLinked="1"/>
        <c:majorTickMark val="none"/>
        <c:minorTickMark val="none"/>
        <c:tickLblPos val="nextTo"/>
        <c:crossAx val="-2051464792"/>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accent1">
              <a:lumMod val="20000"/>
              <a:lumOff val="80000"/>
            </a:schemeClr>
          </a:solidFill>
          <a:latin typeface="Candara" panose="020E0502030303020204" pitchFamily="34" charset="0"/>
        </a:defRPr>
      </a:pPr>
      <a:endParaRPr lang="es-CL"/>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Candara" panose="020E0502030303020204" pitchFamily="34" charset="0"/>
                <a:ea typeface="+mn-ea"/>
                <a:cs typeface="+mn-cs"/>
              </a:defRPr>
            </a:pPr>
            <a:r>
              <a:rPr lang="es-ES"/>
              <a:t>Precio promedio exportaciones</a:t>
            </a:r>
          </a:p>
        </c:rich>
      </c:tx>
      <c:layout>
        <c:manualLayout>
          <c:xMode val="edge"/>
          <c:yMode val="edge"/>
          <c:x val="1.4852662896645301E-2"/>
          <c:y val="2.3188405797101401E-2"/>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Candara" panose="020E0502030303020204" pitchFamily="34" charset="0"/>
              <a:ea typeface="+mn-ea"/>
              <a:cs typeface="+mn-cs"/>
            </a:defRPr>
          </a:pPr>
          <a:endParaRPr lang="es-CL"/>
        </a:p>
      </c:txPr>
    </c:title>
    <c:autoTitleDeleted val="0"/>
    <c:plotArea>
      <c:layout/>
      <c:lineChart>
        <c:grouping val="standard"/>
        <c:varyColors val="0"/>
        <c:ser>
          <c:idx val="2"/>
          <c:order val="0"/>
          <c:tx>
            <c:strRef>
              <c:f>Precio!$D$3</c:f>
              <c:strCache>
                <c:ptCount val="1"/>
                <c:pt idx="0">
                  <c:v>Vino total (US$/litro)</c:v>
                </c:pt>
              </c:strCache>
            </c:strRef>
          </c:tx>
          <c:spPr>
            <a:ln w="28575" cap="rnd">
              <a:solidFill>
                <a:schemeClr val="accent2">
                  <a:tint val="65000"/>
                </a:schemeClr>
              </a:solidFill>
              <a:round/>
            </a:ln>
            <a:effectLst/>
          </c:spPr>
          <c:marker>
            <c:symbol val="circle"/>
            <c:size val="5"/>
            <c:spPr>
              <a:solidFill>
                <a:schemeClr val="accent2">
                  <a:tint val="65000"/>
                </a:schemeClr>
              </a:solidFill>
              <a:ln w="9525">
                <a:solidFill>
                  <a:schemeClr val="accent2">
                    <a:tint val="65000"/>
                  </a:schemeClr>
                </a:solidFill>
              </a:ln>
              <a:effectLst/>
            </c:spPr>
          </c:marker>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andara" panose="020E0502030303020204" pitchFamily="34" charset="0"/>
                    <a:ea typeface="+mn-ea"/>
                    <a:cs typeface="+mn-cs"/>
                  </a:defRPr>
                </a:pPr>
                <a:endParaRPr lang="es-CL"/>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Precio!$A$11:$A$21</c:f>
              <c:strCache>
                <c:ptCount val="11"/>
                <c:pt idx="0">
                  <c:v>2016</c:v>
                </c:pt>
                <c:pt idx="1">
                  <c:v>2017</c:v>
                </c:pt>
                <c:pt idx="2">
                  <c:v>2018</c:v>
                </c:pt>
                <c:pt idx="3">
                  <c:v>2019</c:v>
                </c:pt>
                <c:pt idx="4">
                  <c:v>2020</c:v>
                </c:pt>
                <c:pt idx="5">
                  <c:v>2021</c:v>
                </c:pt>
                <c:pt idx="6">
                  <c:v>2022</c:v>
                </c:pt>
                <c:pt idx="7">
                  <c:v>2023</c:v>
                </c:pt>
                <c:pt idx="8">
                  <c:v>2024</c:v>
                </c:pt>
                <c:pt idx="9">
                  <c:v>2025</c:v>
                </c:pt>
                <c:pt idx="10">
                  <c:v>Ene-Jul 26</c:v>
                </c:pt>
              </c:strCache>
            </c:strRef>
          </c:cat>
          <c:val>
            <c:numRef>
              <c:f>Precio!$D$11:$D$21</c:f>
              <c:numCache>
                <c:formatCode>#,##0.0</c:formatCode>
                <c:ptCount val="11"/>
                <c:pt idx="0">
                  <c:v>2.0349165989959213</c:v>
                </c:pt>
                <c:pt idx="1">
                  <c:v>2.134807366530719</c:v>
                </c:pt>
                <c:pt idx="2">
                  <c:v>2.35</c:v>
                </c:pt>
                <c:pt idx="3">
                  <c:v>2.2141298215149443</c:v>
                </c:pt>
                <c:pt idx="4">
                  <c:v>2.146444136564599</c:v>
                </c:pt>
                <c:pt idx="5">
                  <c:v>2.2708053995680082</c:v>
                </c:pt>
                <c:pt idx="6">
                  <c:v>2.2956003651602761</c:v>
                </c:pt>
                <c:pt idx="7">
                  <c:v>2.2383872659151658</c:v>
                </c:pt>
                <c:pt idx="8">
                  <c:v>2.059439271546152</c:v>
                </c:pt>
                <c:pt idx="9">
                  <c:v>2.1948613829122792</c:v>
                </c:pt>
                <c:pt idx="10">
                  <c:v>2.2134744080860806</c:v>
                </c:pt>
              </c:numCache>
            </c:numRef>
          </c:val>
          <c:smooth val="0"/>
          <c:extLst>
            <c:ext xmlns:c16="http://schemas.microsoft.com/office/drawing/2014/chart" uri="{C3380CC4-5D6E-409C-BE32-E72D297353CC}">
              <c16:uniqueId val="{00000000-1280-4D95-A98E-48BD46A41D96}"/>
            </c:ext>
          </c:extLst>
        </c:ser>
        <c:ser>
          <c:idx val="0"/>
          <c:order val="1"/>
          <c:tx>
            <c:strRef>
              <c:f>Precio!$B$3</c:f>
              <c:strCache>
                <c:ptCount val="1"/>
                <c:pt idx="0">
                  <c:v>Vino embotellado (US$/caja)</c:v>
                </c:pt>
              </c:strCache>
            </c:strRef>
          </c:tx>
          <c:spPr>
            <a:ln w="28575" cap="rnd">
              <a:solidFill>
                <a:schemeClr val="accent2">
                  <a:shade val="65000"/>
                </a:schemeClr>
              </a:solidFill>
              <a:round/>
            </a:ln>
            <a:effectLst/>
          </c:spPr>
          <c:marker>
            <c:symbol val="circle"/>
            <c:size val="5"/>
            <c:spPr>
              <a:solidFill>
                <a:schemeClr val="accent2">
                  <a:shade val="65000"/>
                </a:schemeClr>
              </a:solidFill>
              <a:ln w="9525">
                <a:solidFill>
                  <a:schemeClr val="accent2">
                    <a:shade val="65000"/>
                  </a:schemeClr>
                </a:solidFill>
              </a:ln>
              <a:effectLst/>
            </c:spPr>
          </c:marker>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andara" panose="020E0502030303020204" pitchFamily="34" charset="0"/>
                    <a:ea typeface="+mn-ea"/>
                    <a:cs typeface="+mn-cs"/>
                  </a:defRPr>
                </a:pPr>
                <a:endParaRPr lang="es-CL"/>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Precio!$A$11:$A$21</c:f>
              <c:strCache>
                <c:ptCount val="11"/>
                <c:pt idx="0">
                  <c:v>2016</c:v>
                </c:pt>
                <c:pt idx="1">
                  <c:v>2017</c:v>
                </c:pt>
                <c:pt idx="2">
                  <c:v>2018</c:v>
                </c:pt>
                <c:pt idx="3">
                  <c:v>2019</c:v>
                </c:pt>
                <c:pt idx="4">
                  <c:v>2020</c:v>
                </c:pt>
                <c:pt idx="5">
                  <c:v>2021</c:v>
                </c:pt>
                <c:pt idx="6">
                  <c:v>2022</c:v>
                </c:pt>
                <c:pt idx="7">
                  <c:v>2023</c:v>
                </c:pt>
                <c:pt idx="8">
                  <c:v>2024</c:v>
                </c:pt>
                <c:pt idx="9">
                  <c:v>2025</c:v>
                </c:pt>
                <c:pt idx="10">
                  <c:v>Ene-Jul 26</c:v>
                </c:pt>
              </c:strCache>
            </c:strRef>
          </c:cat>
          <c:val>
            <c:numRef>
              <c:f>Precio!$B$11:$B$21</c:f>
              <c:numCache>
                <c:formatCode>#,##0.0</c:formatCode>
                <c:ptCount val="11"/>
                <c:pt idx="0">
                  <c:v>27.9</c:v>
                </c:pt>
                <c:pt idx="1">
                  <c:v>28.0379</c:v>
                </c:pt>
                <c:pt idx="2">
                  <c:v>28.863700000000001</c:v>
                </c:pt>
                <c:pt idx="3">
                  <c:v>28.663740389148543</c:v>
                </c:pt>
                <c:pt idx="4">
                  <c:v>27.671199767380905</c:v>
                </c:pt>
                <c:pt idx="5">
                  <c:v>29.611160512214663</c:v>
                </c:pt>
                <c:pt idx="6">
                  <c:v>29.178438800658672</c:v>
                </c:pt>
                <c:pt idx="7">
                  <c:v>29.258606047589304</c:v>
                </c:pt>
                <c:pt idx="8">
                  <c:v>27.859056671676552</c:v>
                </c:pt>
                <c:pt idx="9">
                  <c:v>27.394459580847585</c:v>
                </c:pt>
                <c:pt idx="10">
                  <c:v>27.095246882830171</c:v>
                </c:pt>
              </c:numCache>
            </c:numRef>
          </c:val>
          <c:smooth val="0"/>
          <c:extLst>
            <c:ext xmlns:c16="http://schemas.microsoft.com/office/drawing/2014/chart" uri="{C3380CC4-5D6E-409C-BE32-E72D297353CC}">
              <c16:uniqueId val="{00000001-1280-4D95-A98E-48BD46A41D96}"/>
            </c:ext>
          </c:extLst>
        </c:ser>
        <c:ser>
          <c:idx val="1"/>
          <c:order val="2"/>
          <c:tx>
            <c:strRef>
              <c:f>Precio!$C$3</c:f>
              <c:strCache>
                <c:ptCount val="1"/>
                <c:pt idx="0">
                  <c:v>Espumante (US$/caja)</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numFmt formatCode="#,##0.0" sourceLinked="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andara" panose="020E0502030303020204" pitchFamily="34" charset="0"/>
                    <a:ea typeface="+mn-ea"/>
                    <a:cs typeface="+mn-cs"/>
                  </a:defRPr>
                </a:pPr>
                <a:endParaRPr lang="es-CL"/>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Precio!$A$11:$A$21</c:f>
              <c:strCache>
                <c:ptCount val="11"/>
                <c:pt idx="0">
                  <c:v>2016</c:v>
                </c:pt>
                <c:pt idx="1">
                  <c:v>2017</c:v>
                </c:pt>
                <c:pt idx="2">
                  <c:v>2018</c:v>
                </c:pt>
                <c:pt idx="3">
                  <c:v>2019</c:v>
                </c:pt>
                <c:pt idx="4">
                  <c:v>2020</c:v>
                </c:pt>
                <c:pt idx="5">
                  <c:v>2021</c:v>
                </c:pt>
                <c:pt idx="6">
                  <c:v>2022</c:v>
                </c:pt>
                <c:pt idx="7">
                  <c:v>2023</c:v>
                </c:pt>
                <c:pt idx="8">
                  <c:v>2024</c:v>
                </c:pt>
                <c:pt idx="9">
                  <c:v>2025</c:v>
                </c:pt>
                <c:pt idx="10">
                  <c:v>Ene-Jul 26</c:v>
                </c:pt>
              </c:strCache>
            </c:strRef>
          </c:cat>
          <c:val>
            <c:numRef>
              <c:f>Precio!$C$11:$C$21</c:f>
              <c:numCache>
                <c:formatCode>#,##0.0</c:formatCode>
                <c:ptCount val="11"/>
                <c:pt idx="0">
                  <c:v>36.15</c:v>
                </c:pt>
                <c:pt idx="1">
                  <c:v>36.15</c:v>
                </c:pt>
                <c:pt idx="2">
                  <c:v>37.581297250654224</c:v>
                </c:pt>
                <c:pt idx="3">
                  <c:v>36.198317517383373</c:v>
                </c:pt>
                <c:pt idx="4">
                  <c:v>37.999244468740109</c:v>
                </c:pt>
                <c:pt idx="5">
                  <c:v>36.347720696907047</c:v>
                </c:pt>
                <c:pt idx="6">
                  <c:v>35.535149643890946</c:v>
                </c:pt>
                <c:pt idx="7">
                  <c:v>35.41444736897769</c:v>
                </c:pt>
                <c:pt idx="8">
                  <c:v>34.576414740426507</c:v>
                </c:pt>
                <c:pt idx="9">
                  <c:v>34.414021057394869</c:v>
                </c:pt>
                <c:pt idx="10">
                  <c:v>34.353815361962326</c:v>
                </c:pt>
              </c:numCache>
            </c:numRef>
          </c:val>
          <c:smooth val="0"/>
          <c:extLst>
            <c:ext xmlns:c16="http://schemas.microsoft.com/office/drawing/2014/chart" uri="{C3380CC4-5D6E-409C-BE32-E72D297353CC}">
              <c16:uniqueId val="{00000002-1280-4D95-A98E-48BD46A41D96}"/>
            </c:ext>
          </c:extLst>
        </c:ser>
        <c:dLbls>
          <c:showLegendKey val="0"/>
          <c:showVal val="0"/>
          <c:showCatName val="0"/>
          <c:showSerName val="0"/>
          <c:showPercent val="0"/>
          <c:showBubbleSize val="0"/>
        </c:dLbls>
        <c:marker val="1"/>
        <c:smooth val="0"/>
        <c:axId val="-2056839416"/>
        <c:axId val="-2061084248"/>
      </c:lineChart>
      <c:catAx>
        <c:axId val="-2056839416"/>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ndara" panose="020E0502030303020204" pitchFamily="34" charset="0"/>
                <a:ea typeface="+mn-ea"/>
                <a:cs typeface="+mn-cs"/>
              </a:defRPr>
            </a:pPr>
            <a:endParaRPr lang="es-CL"/>
          </a:p>
        </c:txPr>
        <c:crossAx val="-2061084248"/>
        <c:crosses val="autoZero"/>
        <c:auto val="1"/>
        <c:lblAlgn val="ctr"/>
        <c:lblOffset val="100"/>
        <c:noMultiLvlLbl val="0"/>
      </c:catAx>
      <c:valAx>
        <c:axId val="-2061084248"/>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20568394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Candara" panose="020E0502030303020204" pitchFamily="34" charset="0"/>
              <a:ea typeface="+mn-ea"/>
              <a:cs typeface="+mn-cs"/>
            </a:defRPr>
          </a:pPr>
          <a:endParaRPr lang="es-CL"/>
        </a:p>
      </c:txPr>
    </c:legend>
    <c:plotVisOnly val="1"/>
    <c:dispBlanksAs val="gap"/>
    <c:showDLblsOverMax val="0"/>
  </c:chart>
  <c:spPr>
    <a:noFill/>
    <a:ln w="9525" cap="flat" cmpd="sng" algn="ctr">
      <a:noFill/>
      <a:round/>
    </a:ln>
    <a:effectLst/>
  </c:spPr>
  <c:txPr>
    <a:bodyPr/>
    <a:lstStyle/>
    <a:p>
      <a:pPr>
        <a:defRPr>
          <a:latin typeface="Candara" panose="020E0502030303020204" pitchFamily="34" charset="0"/>
        </a:defRPr>
      </a:pPr>
      <a:endParaRPr lang="es-CL"/>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ctr" anchorCtr="1"/>
          <a:lstStyle/>
          <a:p>
            <a:pPr algn="l">
              <a:defRPr sz="1000" b="0" i="0" u="none" strike="noStrike" kern="1200" spc="0" baseline="0">
                <a:solidFill>
                  <a:schemeClr val="tx1">
                    <a:lumMod val="65000"/>
                    <a:lumOff val="35000"/>
                  </a:schemeClr>
                </a:solidFill>
                <a:latin typeface="Candara" panose="020E0502030303020204" pitchFamily="34" charset="0"/>
                <a:ea typeface="+mn-ea"/>
                <a:cs typeface="+mn-cs"/>
              </a:defRPr>
            </a:pPr>
            <a:r>
              <a:rPr lang="es-ES" sz="1000"/>
              <a:t>Precio promedio vino embotellado por mercado (US$/caja)</a:t>
            </a:r>
          </a:p>
        </c:rich>
      </c:tx>
      <c:layout>
        <c:manualLayout>
          <c:xMode val="edge"/>
          <c:yMode val="edge"/>
          <c:x val="1.7201224846894202E-2"/>
          <c:y val="2.7777777777777801E-2"/>
        </c:manualLayout>
      </c:layout>
      <c:overlay val="0"/>
      <c:spPr>
        <a:noFill/>
        <a:ln>
          <a:noFill/>
        </a:ln>
        <a:effectLst/>
      </c:spPr>
      <c:txPr>
        <a:bodyPr rot="0" spcFirstLastPara="1" vertOverflow="ellipsis" vert="horz" wrap="square" anchor="ctr" anchorCtr="1"/>
        <a:lstStyle/>
        <a:p>
          <a:pPr algn="l">
            <a:defRPr sz="1000" b="0" i="0" u="none" strike="noStrike" kern="1200" spc="0" baseline="0">
              <a:solidFill>
                <a:schemeClr val="tx1">
                  <a:lumMod val="65000"/>
                  <a:lumOff val="35000"/>
                </a:schemeClr>
              </a:solidFill>
              <a:latin typeface="Candara" panose="020E0502030303020204" pitchFamily="34" charset="0"/>
              <a:ea typeface="+mn-ea"/>
              <a:cs typeface="+mn-cs"/>
            </a:defRPr>
          </a:pPr>
          <a:endParaRPr lang="es-CL"/>
        </a:p>
      </c:txPr>
    </c:title>
    <c:autoTitleDeleted val="0"/>
    <c:plotArea>
      <c:layout>
        <c:manualLayout>
          <c:layoutTarget val="inner"/>
          <c:xMode val="edge"/>
          <c:yMode val="edge"/>
          <c:x val="3.0942327886346637E-2"/>
          <c:y val="0.18588767313176763"/>
          <c:w val="0.93811534422730669"/>
          <c:h val="0.61316186827997854"/>
        </c:manualLayout>
      </c:layout>
      <c:barChart>
        <c:barDir val="col"/>
        <c:grouping val="clustered"/>
        <c:varyColors val="0"/>
        <c:ser>
          <c:idx val="0"/>
          <c:order val="0"/>
          <c:tx>
            <c:strRef>
              <c:f>Precio!$B$25</c:f>
              <c:strCache>
                <c:ptCount val="1"/>
                <c:pt idx="0">
                  <c:v>Ago.24 - Jul.25</c:v>
                </c:pt>
              </c:strCache>
            </c:strRef>
          </c:tx>
          <c:spPr>
            <a:solidFill>
              <a:schemeClr val="accent4">
                <a:tint val="77000"/>
              </a:schemeClr>
            </a:solidFill>
            <a:ln>
              <a:noFill/>
            </a:ln>
            <a:effectLst/>
          </c:spPr>
          <c:invertIfNegative val="0"/>
          <c:cat>
            <c:strRef>
              <c:f>Precio!$A$26:$A$35</c:f>
              <c:strCache>
                <c:ptCount val="10"/>
                <c:pt idx="0">
                  <c:v>Brasil</c:v>
                </c:pt>
                <c:pt idx="1">
                  <c:v>Reino Unido</c:v>
                </c:pt>
                <c:pt idx="2">
                  <c:v>Japón</c:v>
                </c:pt>
                <c:pt idx="3">
                  <c:v>China</c:v>
                </c:pt>
                <c:pt idx="4">
                  <c:v>Estados Unidos</c:v>
                </c:pt>
                <c:pt idx="5">
                  <c:v>Canadá</c:v>
                </c:pt>
                <c:pt idx="6">
                  <c:v>Holanda</c:v>
                </c:pt>
                <c:pt idx="7">
                  <c:v>México</c:v>
                </c:pt>
                <c:pt idx="8">
                  <c:v>Irlanda</c:v>
                </c:pt>
                <c:pt idx="9">
                  <c:v>Rusia</c:v>
                </c:pt>
              </c:strCache>
            </c:strRef>
          </c:cat>
          <c:val>
            <c:numRef>
              <c:f>Precio!$B$26:$B$35</c:f>
              <c:numCache>
                <c:formatCode>#,##0.00</c:formatCode>
                <c:ptCount val="10"/>
                <c:pt idx="0">
                  <c:v>24.190678894845139</c:v>
                </c:pt>
                <c:pt idx="1">
                  <c:v>26.773358341798041</c:v>
                </c:pt>
                <c:pt idx="2">
                  <c:v>24.8654976939352</c:v>
                </c:pt>
                <c:pt idx="3">
                  <c:v>35.296028334050007</c:v>
                </c:pt>
                <c:pt idx="4">
                  <c:v>27.199183838265981</c:v>
                </c:pt>
                <c:pt idx="5">
                  <c:v>31.551042068073389</c:v>
                </c:pt>
                <c:pt idx="6">
                  <c:v>28.66066977420741</c:v>
                </c:pt>
                <c:pt idx="7">
                  <c:v>22.863935812355109</c:v>
                </c:pt>
                <c:pt idx="8">
                  <c:v>26.014305709104178</c:v>
                </c:pt>
                <c:pt idx="9">
                  <c:v>18.057115465122038</c:v>
                </c:pt>
              </c:numCache>
            </c:numRef>
          </c:val>
          <c:extLst>
            <c:ext xmlns:c16="http://schemas.microsoft.com/office/drawing/2014/chart" uri="{C3380CC4-5D6E-409C-BE32-E72D297353CC}">
              <c16:uniqueId val="{00000000-5631-4E58-9844-CFC4039FCA68}"/>
            </c:ext>
          </c:extLst>
        </c:ser>
        <c:ser>
          <c:idx val="1"/>
          <c:order val="1"/>
          <c:tx>
            <c:strRef>
              <c:f>Precio!$C$25</c:f>
              <c:strCache>
                <c:ptCount val="1"/>
                <c:pt idx="0">
                  <c:v>Ago.25 - Jul.26</c:v>
                </c:pt>
              </c:strCache>
            </c:strRef>
          </c:tx>
          <c:spPr>
            <a:solidFill>
              <a:schemeClr val="accent4">
                <a:shade val="76000"/>
              </a:schemeClr>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Precio!$A$26:$A$35</c:f>
              <c:strCache>
                <c:ptCount val="10"/>
                <c:pt idx="0">
                  <c:v>Brasil</c:v>
                </c:pt>
                <c:pt idx="1">
                  <c:v>Reino Unido</c:v>
                </c:pt>
                <c:pt idx="2">
                  <c:v>Japón</c:v>
                </c:pt>
                <c:pt idx="3">
                  <c:v>China</c:v>
                </c:pt>
                <c:pt idx="4">
                  <c:v>Estados Unidos</c:v>
                </c:pt>
                <c:pt idx="5">
                  <c:v>Canadá</c:v>
                </c:pt>
                <c:pt idx="6">
                  <c:v>Holanda</c:v>
                </c:pt>
                <c:pt idx="7">
                  <c:v>México</c:v>
                </c:pt>
                <c:pt idx="8">
                  <c:v>Irlanda</c:v>
                </c:pt>
                <c:pt idx="9">
                  <c:v>Rusia</c:v>
                </c:pt>
              </c:strCache>
            </c:strRef>
          </c:cat>
          <c:val>
            <c:numRef>
              <c:f>Precio!$C$26:$C$35</c:f>
              <c:numCache>
                <c:formatCode>#,##0.00</c:formatCode>
                <c:ptCount val="10"/>
                <c:pt idx="0">
                  <c:v>24.8616456780763</c:v>
                </c:pt>
                <c:pt idx="1">
                  <c:v>27.498749118971769</c:v>
                </c:pt>
                <c:pt idx="2">
                  <c:v>23.869744182168731</c:v>
                </c:pt>
                <c:pt idx="3">
                  <c:v>34.6174364107966</c:v>
                </c:pt>
                <c:pt idx="4">
                  <c:v>24.467171215267001</c:v>
                </c:pt>
                <c:pt idx="5">
                  <c:v>35.515403018618287</c:v>
                </c:pt>
                <c:pt idx="6">
                  <c:v>31.29251165990782</c:v>
                </c:pt>
                <c:pt idx="7">
                  <c:v>23.73074055181965</c:v>
                </c:pt>
                <c:pt idx="8">
                  <c:v>27.343231160117671</c:v>
                </c:pt>
                <c:pt idx="9">
                  <c:v>18.21544206582514</c:v>
                </c:pt>
              </c:numCache>
            </c:numRef>
          </c:val>
          <c:extLst>
            <c:ext xmlns:c16="http://schemas.microsoft.com/office/drawing/2014/chart" uri="{C3380CC4-5D6E-409C-BE32-E72D297353CC}">
              <c16:uniqueId val="{00000001-5631-4E58-9844-CFC4039FCA68}"/>
            </c:ext>
          </c:extLst>
        </c:ser>
        <c:dLbls>
          <c:showLegendKey val="0"/>
          <c:showVal val="0"/>
          <c:showCatName val="0"/>
          <c:showSerName val="0"/>
          <c:showPercent val="0"/>
          <c:showBubbleSize val="0"/>
        </c:dLbls>
        <c:gapWidth val="219"/>
        <c:overlap val="-27"/>
        <c:axId val="-2051248072"/>
        <c:axId val="-2051244680"/>
      </c:barChart>
      <c:catAx>
        <c:axId val="-2051248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Candara" panose="020E0502030303020204" pitchFamily="34" charset="0"/>
                <a:ea typeface="+mn-ea"/>
                <a:cs typeface="+mn-cs"/>
              </a:defRPr>
            </a:pPr>
            <a:endParaRPr lang="es-CL"/>
          </a:p>
        </c:txPr>
        <c:crossAx val="-2051244680"/>
        <c:crosses val="autoZero"/>
        <c:auto val="1"/>
        <c:lblAlgn val="ctr"/>
        <c:lblOffset val="100"/>
        <c:noMultiLvlLbl val="0"/>
      </c:catAx>
      <c:valAx>
        <c:axId val="-2051244680"/>
        <c:scaling>
          <c:orientation val="minMax"/>
        </c:scaling>
        <c:delete val="1"/>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crossAx val="-2051248072"/>
        <c:crosses val="autoZero"/>
        <c:crossBetween val="between"/>
      </c:valAx>
      <c:spPr>
        <a:noFill/>
        <a:ln>
          <a:noFill/>
        </a:ln>
        <a:effectLst/>
      </c:spPr>
    </c:plotArea>
    <c:legend>
      <c:legendPos val="b"/>
      <c:layout>
        <c:manualLayout>
          <c:xMode val="edge"/>
          <c:yMode val="edge"/>
          <c:x val="0.48753200166612704"/>
          <c:y val="0.10328600816789794"/>
          <c:w val="0.49770236049871858"/>
          <c:h val="9.0983212004159861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Candara" panose="020E0502030303020204" pitchFamily="34" charset="0"/>
              <a:ea typeface="+mn-ea"/>
              <a:cs typeface="+mn-cs"/>
            </a:defRPr>
          </a:pPr>
          <a:endParaRPr lang="es-CL"/>
        </a:p>
      </c:txPr>
    </c:legend>
    <c:plotVisOnly val="1"/>
    <c:dispBlanksAs val="gap"/>
    <c:showDLblsOverMax val="0"/>
  </c:chart>
  <c:spPr>
    <a:noFill/>
    <a:ln w="9525" cap="flat" cmpd="sng" algn="ctr">
      <a:noFill/>
      <a:round/>
    </a:ln>
    <a:effectLst/>
  </c:spPr>
  <c:txPr>
    <a:bodyPr/>
    <a:lstStyle/>
    <a:p>
      <a:pPr>
        <a:defRPr sz="1000">
          <a:latin typeface="Candara" panose="020E0502030303020204" pitchFamily="34" charset="0"/>
        </a:defRPr>
      </a:pPr>
      <a:endParaRPr lang="es-CL"/>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097902097902098E-2"/>
          <c:y val="2.2727259170091167E-2"/>
          <c:w val="0.94871794871794868"/>
          <c:h val="0.73403976733490373"/>
        </c:manualLayout>
      </c:layout>
      <c:barChart>
        <c:barDir val="col"/>
        <c:grouping val="clustered"/>
        <c:varyColors val="0"/>
        <c:ser>
          <c:idx val="0"/>
          <c:order val="0"/>
          <c:spPr>
            <a:solidFill>
              <a:schemeClr val="accent3">
                <a:lumMod val="90000"/>
                <a:lumOff val="10000"/>
              </a:schemeClr>
            </a:solidFill>
            <a:ln>
              <a:noFill/>
            </a:ln>
            <a:effectLst/>
          </c:spPr>
          <c:invertIfNegative val="0"/>
          <c:dLbls>
            <c:dLbl>
              <c:idx val="0"/>
              <c:layout>
                <c:manualLayout>
                  <c:x val="4.2311338489208596E-3"/>
                  <c:y val="0"/>
                </c:manualLayout>
              </c:layout>
              <c:spPr>
                <a:noFill/>
                <a:ln>
                  <a:noFill/>
                </a:ln>
                <a:effectLst/>
              </c:spPr>
              <c:txPr>
                <a:bodyPr rot="0" spcFirstLastPara="1" vertOverflow="ellipsis" vert="horz" wrap="square" anchor="ctr" anchorCtr="1"/>
                <a:lstStyle/>
                <a:p>
                  <a:pPr>
                    <a:defRPr sz="700" b="0" i="0" u="none" strike="noStrike" kern="1200" baseline="0">
                      <a:solidFill>
                        <a:schemeClr val="tx1"/>
                      </a:solidFill>
                      <a:latin typeface="Candara" panose="020E0502030303020204" pitchFamily="34" charset="0"/>
                      <a:ea typeface="+mn-ea"/>
                      <a:cs typeface="+mn-cs"/>
                    </a:defRPr>
                  </a:pPr>
                  <a:endParaRPr lang="es-CL"/>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090-4D77-9CF6-ED170E5F4BC7}"/>
                </c:ext>
              </c:extLst>
            </c:dLbl>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Destino!$A$45:$A$54</c:f>
              <c:strCache>
                <c:ptCount val="10"/>
                <c:pt idx="0">
                  <c:v>BRASIL</c:v>
                </c:pt>
                <c:pt idx="1">
                  <c:v>REINO UNIDO</c:v>
                </c:pt>
                <c:pt idx="2">
                  <c:v>JAPON</c:v>
                </c:pt>
                <c:pt idx="3">
                  <c:v>CHINA</c:v>
                </c:pt>
                <c:pt idx="4">
                  <c:v>ESTADOS UNIDOS</c:v>
                </c:pt>
                <c:pt idx="5">
                  <c:v>CANADA</c:v>
                </c:pt>
                <c:pt idx="6">
                  <c:v>HOLANDA</c:v>
                </c:pt>
                <c:pt idx="7">
                  <c:v>MEXICO</c:v>
                </c:pt>
                <c:pt idx="8">
                  <c:v>IRLANDA</c:v>
                </c:pt>
                <c:pt idx="9">
                  <c:v>RUSIA</c:v>
                </c:pt>
              </c:strCache>
            </c:strRef>
          </c:cat>
          <c:val>
            <c:numRef>
              <c:f>Destino!$F$45:$F$54</c:f>
              <c:numCache>
                <c:formatCode>#,##0.00</c:formatCode>
                <c:ptCount val="10"/>
                <c:pt idx="0">
                  <c:v>216842304</c:v>
                </c:pt>
                <c:pt idx="1">
                  <c:v>103663217</c:v>
                </c:pt>
                <c:pt idx="2">
                  <c:v>95625346</c:v>
                </c:pt>
                <c:pt idx="3">
                  <c:v>89979787</c:v>
                </c:pt>
                <c:pt idx="4">
                  <c:v>88018373</c:v>
                </c:pt>
                <c:pt idx="5">
                  <c:v>78381429</c:v>
                </c:pt>
                <c:pt idx="6">
                  <c:v>57171012</c:v>
                </c:pt>
                <c:pt idx="7">
                  <c:v>51780025</c:v>
                </c:pt>
                <c:pt idx="8">
                  <c:v>41992586</c:v>
                </c:pt>
                <c:pt idx="9">
                  <c:v>41354846</c:v>
                </c:pt>
              </c:numCache>
            </c:numRef>
          </c:val>
          <c:extLst>
            <c:ext xmlns:c16="http://schemas.microsoft.com/office/drawing/2014/chart" uri="{C3380CC4-5D6E-409C-BE32-E72D297353CC}">
              <c16:uniqueId val="{00000000-5605-4057-8D65-F60BCE600641}"/>
            </c:ext>
          </c:extLst>
        </c:ser>
        <c:dLbls>
          <c:showLegendKey val="0"/>
          <c:showVal val="0"/>
          <c:showCatName val="0"/>
          <c:showSerName val="0"/>
          <c:showPercent val="0"/>
          <c:showBubbleSize val="0"/>
        </c:dLbls>
        <c:gapWidth val="100"/>
        <c:overlap val="-27"/>
        <c:axId val="-2059830504"/>
        <c:axId val="-2111782552"/>
      </c:barChart>
      <c:catAx>
        <c:axId val="-2059830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solidFill>
                <a:latin typeface="Candara" panose="020E0502030303020204" pitchFamily="34" charset="0"/>
                <a:ea typeface="+mn-ea"/>
                <a:cs typeface="+mn-cs"/>
              </a:defRPr>
            </a:pPr>
            <a:endParaRPr lang="es-CL"/>
          </a:p>
        </c:txPr>
        <c:crossAx val="-2111782552"/>
        <c:crosses val="autoZero"/>
        <c:auto val="1"/>
        <c:lblAlgn val="ctr"/>
        <c:lblOffset val="100"/>
        <c:noMultiLvlLbl val="0"/>
      </c:catAx>
      <c:valAx>
        <c:axId val="-2111782552"/>
        <c:scaling>
          <c:orientation val="minMax"/>
        </c:scaling>
        <c:delete val="1"/>
        <c:axPos val="l"/>
        <c:numFmt formatCode="#,##0.00" sourceLinked="1"/>
        <c:majorTickMark val="none"/>
        <c:minorTickMark val="none"/>
        <c:tickLblPos val="nextTo"/>
        <c:crossAx val="-2059830504"/>
        <c:crosses val="autoZero"/>
        <c:crossBetween val="between"/>
        <c:dispUnits>
          <c:builtInUnit val="millions"/>
          <c:dispUnitsLbl>
            <c:spPr>
              <a:noFill/>
              <a:ln>
                <a:noFill/>
              </a:ln>
              <a:effectLst/>
            </c:spPr>
            <c:txPr>
              <a:bodyPr rot="-5400000" spcFirstLastPara="1" vertOverflow="ellipsis" vert="horz" wrap="square" anchor="ctr" anchorCtr="1"/>
              <a:lstStyle/>
              <a:p>
                <a:pPr>
                  <a:defRPr sz="800" b="0" i="0" u="none" strike="noStrike" kern="1200" baseline="0">
                    <a:solidFill>
                      <a:schemeClr val="tx1"/>
                    </a:solidFill>
                    <a:latin typeface="Candara" panose="020E0502030303020204" pitchFamily="34" charset="0"/>
                    <a:ea typeface="+mn-ea"/>
                    <a:cs typeface="+mn-cs"/>
                  </a:defRPr>
                </a:pPr>
                <a:endParaRPr lang="es-CL"/>
              </a:p>
            </c:txPr>
          </c:dispUnitsLbl>
        </c:dispUnits>
      </c:valAx>
      <c:spPr>
        <a:noFill/>
        <a:ln>
          <a:noFill/>
        </a:ln>
        <a:effectLst/>
      </c:spPr>
    </c:plotArea>
    <c:plotVisOnly val="1"/>
    <c:dispBlanksAs val="gap"/>
    <c:showDLblsOverMax val="0"/>
  </c:chart>
  <c:spPr>
    <a:noFill/>
    <a:ln w="9525" cap="flat" cmpd="sng" algn="ctr">
      <a:noFill/>
      <a:round/>
    </a:ln>
    <a:effectLst/>
  </c:spPr>
  <c:txPr>
    <a:bodyPr/>
    <a:lstStyle/>
    <a:p>
      <a:pPr>
        <a:defRPr sz="800">
          <a:solidFill>
            <a:schemeClr val="tx1"/>
          </a:solidFill>
          <a:latin typeface="Candara" panose="020E0502030303020204" pitchFamily="34" charset="0"/>
        </a:defRPr>
      </a:pPr>
      <a:endParaRPr lang="es-CL"/>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col"/>
        <c:grouping val="clustered"/>
        <c:varyColors val="0"/>
        <c:ser>
          <c:idx val="0"/>
          <c:order val="0"/>
          <c:spPr>
            <a:solidFill>
              <a:schemeClr val="accent3">
                <a:lumMod val="75000"/>
                <a:lumOff val="25000"/>
              </a:schemeClr>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Destino!$A$26:$A$35</c:f>
              <c:strCache>
                <c:ptCount val="10"/>
                <c:pt idx="0">
                  <c:v>BRASIL</c:v>
                </c:pt>
                <c:pt idx="1">
                  <c:v>REINO UNIDO</c:v>
                </c:pt>
                <c:pt idx="2">
                  <c:v>CHINA</c:v>
                </c:pt>
                <c:pt idx="3">
                  <c:v>JAPON</c:v>
                </c:pt>
                <c:pt idx="4">
                  <c:v>ESTADOS UNIDOS</c:v>
                </c:pt>
                <c:pt idx="5">
                  <c:v>CANADA</c:v>
                </c:pt>
                <c:pt idx="6">
                  <c:v>HOLANDA</c:v>
                </c:pt>
                <c:pt idx="7">
                  <c:v>MEXICO</c:v>
                </c:pt>
                <c:pt idx="8">
                  <c:v>IRLANDA</c:v>
                </c:pt>
                <c:pt idx="9">
                  <c:v>COREA DEL SUR</c:v>
                </c:pt>
              </c:strCache>
            </c:strRef>
          </c:cat>
          <c:val>
            <c:numRef>
              <c:f>Destino!$F$26:$F$35</c:f>
              <c:numCache>
                <c:formatCode>#,##0.00</c:formatCode>
                <c:ptCount val="10"/>
                <c:pt idx="0">
                  <c:v>124435942</c:v>
                </c:pt>
                <c:pt idx="1">
                  <c:v>58487034</c:v>
                </c:pt>
                <c:pt idx="2">
                  <c:v>57699765</c:v>
                </c:pt>
                <c:pt idx="3">
                  <c:v>55118223</c:v>
                </c:pt>
                <c:pt idx="4">
                  <c:v>48863724</c:v>
                </c:pt>
                <c:pt idx="5">
                  <c:v>44921812</c:v>
                </c:pt>
                <c:pt idx="6">
                  <c:v>30251097</c:v>
                </c:pt>
                <c:pt idx="7">
                  <c:v>26670490</c:v>
                </c:pt>
                <c:pt idx="8">
                  <c:v>25056688</c:v>
                </c:pt>
                <c:pt idx="9">
                  <c:v>23247653</c:v>
                </c:pt>
              </c:numCache>
            </c:numRef>
          </c:val>
          <c:extLst>
            <c:ext xmlns:c16="http://schemas.microsoft.com/office/drawing/2014/chart" uri="{C3380CC4-5D6E-409C-BE32-E72D297353CC}">
              <c16:uniqueId val="{00000000-A3D3-4DD1-903D-7077788ED460}"/>
            </c:ext>
          </c:extLst>
        </c:ser>
        <c:dLbls>
          <c:showLegendKey val="0"/>
          <c:showVal val="0"/>
          <c:showCatName val="0"/>
          <c:showSerName val="0"/>
          <c:showPercent val="0"/>
          <c:showBubbleSize val="0"/>
        </c:dLbls>
        <c:gapWidth val="100"/>
        <c:overlap val="-27"/>
        <c:axId val="-2058415768"/>
        <c:axId val="-2058412280"/>
      </c:barChart>
      <c:catAx>
        <c:axId val="-2058415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solidFill>
                <a:latin typeface="Candara" panose="020E0502030303020204" pitchFamily="34" charset="0"/>
                <a:ea typeface="+mn-ea"/>
                <a:cs typeface="+mn-cs"/>
              </a:defRPr>
            </a:pPr>
            <a:endParaRPr lang="es-CL"/>
          </a:p>
        </c:txPr>
        <c:crossAx val="-2058412280"/>
        <c:crosses val="autoZero"/>
        <c:auto val="1"/>
        <c:lblAlgn val="ctr"/>
        <c:lblOffset val="100"/>
        <c:noMultiLvlLbl val="0"/>
      </c:catAx>
      <c:valAx>
        <c:axId val="-2058412280"/>
        <c:scaling>
          <c:orientation val="minMax"/>
        </c:scaling>
        <c:delete val="1"/>
        <c:axPos val="l"/>
        <c:numFmt formatCode="#,##0.00" sourceLinked="1"/>
        <c:majorTickMark val="none"/>
        <c:minorTickMark val="none"/>
        <c:tickLblPos val="nextTo"/>
        <c:crossAx val="-2058415768"/>
        <c:crosses val="autoZero"/>
        <c:crossBetween val="between"/>
        <c:dispUnits>
          <c:builtInUnit val="millions"/>
          <c:dispUnitsLbl>
            <c:spPr>
              <a:noFill/>
              <a:ln>
                <a:noFill/>
              </a:ln>
              <a:effectLst/>
            </c:spPr>
            <c:txPr>
              <a:bodyPr rot="-5400000" spcFirstLastPara="1" vertOverflow="ellipsis" vert="horz" wrap="square" anchor="ctr" anchorCtr="1"/>
              <a:lstStyle/>
              <a:p>
                <a:pPr>
                  <a:defRPr sz="800" b="0" i="0" u="none" strike="noStrike" kern="1200" baseline="0">
                    <a:solidFill>
                      <a:schemeClr val="tx1"/>
                    </a:solidFill>
                    <a:latin typeface="Candara" panose="020E0502030303020204" pitchFamily="34" charset="0"/>
                    <a:ea typeface="+mn-ea"/>
                    <a:cs typeface="+mn-cs"/>
                  </a:defRPr>
                </a:pPr>
                <a:endParaRPr lang="es-CL"/>
              </a:p>
            </c:txPr>
          </c:dispUnitsLbl>
        </c:dispUnits>
      </c:valAx>
      <c:spPr>
        <a:noFill/>
        <a:ln>
          <a:noFill/>
        </a:ln>
        <a:effectLst/>
      </c:spPr>
    </c:plotArea>
    <c:plotVisOnly val="1"/>
    <c:dispBlanksAs val="gap"/>
    <c:showDLblsOverMax val="0"/>
  </c:chart>
  <c:spPr>
    <a:noFill/>
    <a:ln w="9525" cap="flat" cmpd="sng" algn="ctr">
      <a:noFill/>
      <a:round/>
    </a:ln>
    <a:effectLst/>
  </c:spPr>
  <c:txPr>
    <a:bodyPr/>
    <a:lstStyle/>
    <a:p>
      <a:pPr>
        <a:defRPr sz="800">
          <a:solidFill>
            <a:schemeClr val="tx1"/>
          </a:solidFill>
          <a:latin typeface="Candara" panose="020E0502030303020204" pitchFamily="34" charset="0"/>
        </a:defRPr>
      </a:pPr>
      <a:endParaRPr lang="es-CL"/>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manualLayout>
          <c:layoutTarget val="inner"/>
          <c:xMode val="edge"/>
          <c:yMode val="edge"/>
          <c:x val="4.104297285498943E-2"/>
          <c:y val="0.12241522026170439"/>
          <c:w val="0.94755662486150083"/>
          <c:h val="0.65836312573629185"/>
        </c:manualLayout>
      </c:layout>
      <c:barChart>
        <c:barDir val="col"/>
        <c:grouping val="clustered"/>
        <c:varyColors val="0"/>
        <c:ser>
          <c:idx val="0"/>
          <c:order val="0"/>
          <c:spPr>
            <a:solidFill>
              <a:schemeClr val="accent3">
                <a:lumMod val="50000"/>
                <a:lumOff val="50000"/>
              </a:schemeClr>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Destino!$A$7:$A$16</c:f>
              <c:strCache>
                <c:ptCount val="10"/>
                <c:pt idx="0">
                  <c:v>BRASIL</c:v>
                </c:pt>
                <c:pt idx="1">
                  <c:v>JAPON</c:v>
                </c:pt>
                <c:pt idx="2">
                  <c:v>CHINA</c:v>
                </c:pt>
                <c:pt idx="3">
                  <c:v>REINO UNIDO</c:v>
                </c:pt>
                <c:pt idx="4">
                  <c:v>CANADA</c:v>
                </c:pt>
                <c:pt idx="5">
                  <c:v>MEXICO</c:v>
                </c:pt>
                <c:pt idx="6">
                  <c:v>ESTADOS UNIDOS</c:v>
                </c:pt>
                <c:pt idx="7">
                  <c:v>HOLANDA</c:v>
                </c:pt>
                <c:pt idx="8">
                  <c:v>COLOMBIA</c:v>
                </c:pt>
                <c:pt idx="9">
                  <c:v>IRLANDA</c:v>
                </c:pt>
              </c:strCache>
            </c:strRef>
          </c:cat>
          <c:val>
            <c:numRef>
              <c:f>Destino!$F$7:$F$16</c:f>
              <c:numCache>
                <c:formatCode>#,##0.00</c:formatCode>
                <c:ptCount val="10"/>
                <c:pt idx="0">
                  <c:v>23871136</c:v>
                </c:pt>
                <c:pt idx="1">
                  <c:v>11853970</c:v>
                </c:pt>
                <c:pt idx="2">
                  <c:v>10600160</c:v>
                </c:pt>
                <c:pt idx="3">
                  <c:v>9393012</c:v>
                </c:pt>
                <c:pt idx="4">
                  <c:v>6972435</c:v>
                </c:pt>
                <c:pt idx="5">
                  <c:v>6163104</c:v>
                </c:pt>
                <c:pt idx="6">
                  <c:v>5027194</c:v>
                </c:pt>
                <c:pt idx="7">
                  <c:v>4363820</c:v>
                </c:pt>
                <c:pt idx="8">
                  <c:v>4152895</c:v>
                </c:pt>
                <c:pt idx="9">
                  <c:v>3512942</c:v>
                </c:pt>
              </c:numCache>
            </c:numRef>
          </c:val>
          <c:extLst>
            <c:ext xmlns:c16="http://schemas.microsoft.com/office/drawing/2014/chart" uri="{C3380CC4-5D6E-409C-BE32-E72D297353CC}">
              <c16:uniqueId val="{00000000-B4BF-425A-8B7B-A81816A2AC4E}"/>
            </c:ext>
          </c:extLst>
        </c:ser>
        <c:dLbls>
          <c:showLegendKey val="0"/>
          <c:showVal val="0"/>
          <c:showCatName val="0"/>
          <c:showSerName val="0"/>
          <c:showPercent val="0"/>
          <c:showBubbleSize val="0"/>
        </c:dLbls>
        <c:gapWidth val="100"/>
        <c:overlap val="-27"/>
        <c:axId val="-2058467656"/>
        <c:axId val="-2058464200"/>
      </c:barChart>
      <c:catAx>
        <c:axId val="-2058467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solidFill>
                <a:latin typeface="Candara" panose="020E0502030303020204" pitchFamily="34" charset="0"/>
                <a:ea typeface="+mn-ea"/>
                <a:cs typeface="+mn-cs"/>
              </a:defRPr>
            </a:pPr>
            <a:endParaRPr lang="es-CL"/>
          </a:p>
        </c:txPr>
        <c:crossAx val="-2058464200"/>
        <c:crosses val="autoZero"/>
        <c:auto val="1"/>
        <c:lblAlgn val="ctr"/>
        <c:lblOffset val="100"/>
        <c:noMultiLvlLbl val="0"/>
      </c:catAx>
      <c:valAx>
        <c:axId val="-2058464200"/>
        <c:scaling>
          <c:orientation val="minMax"/>
        </c:scaling>
        <c:delete val="1"/>
        <c:axPos val="l"/>
        <c:numFmt formatCode="#,##0.00" sourceLinked="1"/>
        <c:majorTickMark val="none"/>
        <c:minorTickMark val="none"/>
        <c:tickLblPos val="nextTo"/>
        <c:crossAx val="-2058467656"/>
        <c:crosses val="autoZero"/>
        <c:crossBetween val="between"/>
        <c:dispUnits>
          <c:builtInUnit val="millions"/>
          <c:dispUnitsLbl>
            <c:spPr>
              <a:noFill/>
              <a:ln>
                <a:noFill/>
              </a:ln>
              <a:effectLst/>
            </c:spPr>
            <c:txPr>
              <a:bodyPr rot="-5400000" spcFirstLastPara="1" vertOverflow="ellipsis" vert="horz" wrap="square" anchor="ctr" anchorCtr="1"/>
              <a:lstStyle/>
              <a:p>
                <a:pPr>
                  <a:defRPr sz="800" b="0" i="0" u="none" strike="noStrike" kern="1200" baseline="0">
                    <a:solidFill>
                      <a:schemeClr val="tx1"/>
                    </a:solidFill>
                    <a:latin typeface="Candara" panose="020E0502030303020204" pitchFamily="34" charset="0"/>
                    <a:ea typeface="+mn-ea"/>
                    <a:cs typeface="+mn-cs"/>
                  </a:defRPr>
                </a:pPr>
                <a:endParaRPr lang="es-CL"/>
              </a:p>
            </c:txPr>
          </c:dispUnitsLbl>
        </c:dispUnits>
      </c:valAx>
      <c:spPr>
        <a:noFill/>
        <a:ln>
          <a:noFill/>
        </a:ln>
        <a:effectLst/>
      </c:spPr>
    </c:plotArea>
    <c:plotVisOnly val="1"/>
    <c:dispBlanksAs val="gap"/>
    <c:showDLblsOverMax val="0"/>
  </c:chart>
  <c:spPr>
    <a:noFill/>
    <a:ln w="9525" cap="flat" cmpd="sng" algn="ctr">
      <a:noFill/>
      <a:round/>
    </a:ln>
    <a:effectLst/>
  </c:spPr>
  <c:txPr>
    <a:bodyPr/>
    <a:lstStyle/>
    <a:p>
      <a:pPr>
        <a:defRPr sz="800">
          <a:solidFill>
            <a:schemeClr val="tx1"/>
          </a:solidFill>
          <a:latin typeface="Candara" panose="020E0502030303020204" pitchFamily="34" charset="0"/>
        </a:defRPr>
      </a:pPr>
      <a:endParaRPr lang="es-CL"/>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manualLayout>
          <c:layoutTarget val="inner"/>
          <c:xMode val="edge"/>
          <c:yMode val="edge"/>
          <c:x val="2.1454108011204186E-2"/>
          <c:y val="7.3022265721827975E-2"/>
          <c:w val="0.94755662486150083"/>
          <c:h val="0.65836312573629185"/>
        </c:manualLayout>
      </c:layout>
      <c:barChart>
        <c:barDir val="col"/>
        <c:grouping val="clustered"/>
        <c:varyColors val="0"/>
        <c:ser>
          <c:idx val="0"/>
          <c:order val="0"/>
          <c:spPr>
            <a:gradFill flip="none" rotWithShape="1">
              <a:gsLst>
                <a:gs pos="0">
                  <a:srgbClr val="33CCCC">
                    <a:tint val="66000"/>
                    <a:satMod val="160000"/>
                  </a:srgbClr>
                </a:gs>
                <a:gs pos="50000">
                  <a:srgbClr val="33CCCC">
                    <a:tint val="44500"/>
                    <a:satMod val="160000"/>
                  </a:srgbClr>
                </a:gs>
                <a:gs pos="100000">
                  <a:srgbClr val="33CCCC">
                    <a:tint val="23500"/>
                    <a:satMod val="160000"/>
                  </a:srgbClr>
                </a:gs>
              </a:gsLst>
              <a:lin ang="2700000" scaled="1"/>
              <a:tileRect/>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Candara" panose="020E0502030303020204" pitchFamily="34" charset="0"/>
                    <a:ea typeface="+mn-ea"/>
                    <a:cs typeface="+mn-cs"/>
                  </a:defRPr>
                </a:pPr>
                <a:endParaRPr lang="es-C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 sobre 50'!$B$10:$B$19</c:f>
              <c:strCache>
                <c:ptCount val="10"/>
                <c:pt idx="0">
                  <c:v>CHINA</c:v>
                </c:pt>
                <c:pt idx="1">
                  <c:v>BRASIL</c:v>
                </c:pt>
                <c:pt idx="2">
                  <c:v>COREA DEL SUR</c:v>
                </c:pt>
                <c:pt idx="3">
                  <c:v>CANADA</c:v>
                </c:pt>
                <c:pt idx="4">
                  <c:v>FRANCIA</c:v>
                </c:pt>
                <c:pt idx="5">
                  <c:v>DINAMARCA</c:v>
                </c:pt>
                <c:pt idx="6">
                  <c:v>ESTADOS UNIDOS</c:v>
                </c:pt>
                <c:pt idx="7">
                  <c:v>ALEMANIA</c:v>
                </c:pt>
                <c:pt idx="8">
                  <c:v>REINO UNIDO</c:v>
                </c:pt>
                <c:pt idx="9">
                  <c:v>JAPON</c:v>
                </c:pt>
              </c:strCache>
            </c:strRef>
          </c:cat>
          <c:val>
            <c:numRef>
              <c:f>'Segmento sobre 50'!$G$10:$G$19</c:f>
              <c:numCache>
                <c:formatCode>#,##0.00</c:formatCode>
                <c:ptCount val="10"/>
                <c:pt idx="0">
                  <c:v>3784499.4</c:v>
                </c:pt>
                <c:pt idx="1">
                  <c:v>2797483.39</c:v>
                </c:pt>
                <c:pt idx="2">
                  <c:v>1769514.53</c:v>
                </c:pt>
                <c:pt idx="3">
                  <c:v>1708062.25</c:v>
                </c:pt>
                <c:pt idx="4">
                  <c:v>1659823.39</c:v>
                </c:pt>
                <c:pt idx="5">
                  <c:v>1421811.95</c:v>
                </c:pt>
                <c:pt idx="6">
                  <c:v>786910.43</c:v>
                </c:pt>
                <c:pt idx="7">
                  <c:v>747373.77</c:v>
                </c:pt>
                <c:pt idx="8">
                  <c:v>688069.92</c:v>
                </c:pt>
                <c:pt idx="9">
                  <c:v>663960.6</c:v>
                </c:pt>
              </c:numCache>
            </c:numRef>
          </c:val>
          <c:extLst>
            <c:ext xmlns:c16="http://schemas.microsoft.com/office/drawing/2014/chart" uri="{C3380CC4-5D6E-409C-BE32-E72D297353CC}">
              <c16:uniqueId val="{00000000-D6F4-4458-8922-9662DC78F2C5}"/>
            </c:ext>
          </c:extLst>
        </c:ser>
        <c:dLbls>
          <c:showLegendKey val="0"/>
          <c:showVal val="0"/>
          <c:showCatName val="0"/>
          <c:showSerName val="0"/>
          <c:showPercent val="0"/>
          <c:showBubbleSize val="0"/>
        </c:dLbls>
        <c:gapWidth val="100"/>
        <c:overlap val="-27"/>
        <c:axId val="-2058467656"/>
        <c:axId val="-2058464200"/>
      </c:barChart>
      <c:catAx>
        <c:axId val="-2058467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Candara" panose="020E0502030303020204" pitchFamily="34" charset="0"/>
                <a:ea typeface="+mn-ea"/>
                <a:cs typeface="+mn-cs"/>
              </a:defRPr>
            </a:pPr>
            <a:endParaRPr lang="es-CL"/>
          </a:p>
        </c:txPr>
        <c:crossAx val="-2058464200"/>
        <c:crosses val="autoZero"/>
        <c:auto val="1"/>
        <c:lblAlgn val="ctr"/>
        <c:lblOffset val="100"/>
        <c:noMultiLvlLbl val="0"/>
      </c:catAx>
      <c:valAx>
        <c:axId val="-2058464200"/>
        <c:scaling>
          <c:orientation val="minMax"/>
        </c:scaling>
        <c:delete val="1"/>
        <c:axPos val="l"/>
        <c:numFmt formatCode="#,##0.00" sourceLinked="1"/>
        <c:majorTickMark val="none"/>
        <c:minorTickMark val="none"/>
        <c:tickLblPos val="nextTo"/>
        <c:crossAx val="-2058467656"/>
        <c:crosses val="autoZero"/>
        <c:crossBetween val="between"/>
        <c:dispUnits>
          <c:builtInUnit val="millions"/>
          <c:dispUnitsLbl>
            <c:spPr>
              <a:noFill/>
              <a:ln>
                <a:noFill/>
              </a:ln>
              <a:effectLst/>
            </c:spPr>
            <c:txPr>
              <a:bodyPr rot="-5400000" spcFirstLastPara="1" vertOverflow="ellipsis" vert="horz" wrap="square" anchor="ctr" anchorCtr="1"/>
              <a:lstStyle/>
              <a:p>
                <a:pPr>
                  <a:defRPr sz="800" b="0" i="0" u="none" strike="noStrike" kern="1200" baseline="0">
                    <a:solidFill>
                      <a:schemeClr val="tx1">
                        <a:lumMod val="65000"/>
                        <a:lumOff val="35000"/>
                      </a:schemeClr>
                    </a:solidFill>
                    <a:latin typeface="Candara" panose="020E0502030303020204" pitchFamily="34" charset="0"/>
                    <a:ea typeface="+mn-ea"/>
                    <a:cs typeface="+mn-cs"/>
                  </a:defRPr>
                </a:pPr>
                <a:endParaRPr lang="es-CL"/>
              </a:p>
            </c:txPr>
          </c:dispUnitsLbl>
        </c:dispUnits>
      </c:valAx>
      <c:spPr>
        <a:noFill/>
        <a:ln>
          <a:noFill/>
        </a:ln>
        <a:effectLst/>
      </c:spPr>
    </c:plotArea>
    <c:plotVisOnly val="1"/>
    <c:dispBlanksAs val="gap"/>
    <c:showDLblsOverMax val="0"/>
  </c:chart>
  <c:spPr>
    <a:noFill/>
    <a:ln w="9525" cap="flat" cmpd="sng" algn="ctr">
      <a:noFill/>
      <a:round/>
    </a:ln>
    <a:effectLst/>
  </c:spPr>
  <c:txPr>
    <a:bodyPr/>
    <a:lstStyle/>
    <a:p>
      <a:pPr>
        <a:defRPr sz="800">
          <a:latin typeface="Candara" panose="020E0502030303020204" pitchFamily="34" charset="0"/>
        </a:defRPr>
      </a:pPr>
      <a:endParaRPr lang="es-CL"/>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manualLayout>
          <c:layoutTarget val="inner"/>
          <c:xMode val="edge"/>
          <c:yMode val="edge"/>
          <c:x val="2.1454108011204186E-2"/>
          <c:y val="7.3022265721827975E-2"/>
          <c:w val="0.94755662486150083"/>
          <c:h val="0.65836312573629185"/>
        </c:manualLayout>
      </c:layout>
      <c:barChart>
        <c:barDir val="col"/>
        <c:grouping val="clustered"/>
        <c:varyColors val="0"/>
        <c:ser>
          <c:idx val="0"/>
          <c:order val="0"/>
          <c:spPr>
            <a:gradFill flip="none" rotWithShape="1">
              <a:gsLst>
                <a:gs pos="0">
                  <a:srgbClr val="3366FF">
                    <a:tint val="66000"/>
                    <a:satMod val="160000"/>
                  </a:srgbClr>
                </a:gs>
                <a:gs pos="50000">
                  <a:srgbClr val="3366FF">
                    <a:tint val="44500"/>
                    <a:satMod val="160000"/>
                  </a:srgbClr>
                </a:gs>
                <a:gs pos="100000">
                  <a:srgbClr val="3366FF">
                    <a:tint val="23500"/>
                    <a:satMod val="160000"/>
                  </a:srgbClr>
                </a:gs>
              </a:gsLst>
              <a:lin ang="2700000" scaled="1"/>
              <a:tileRect/>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Candara" panose="020E0502030303020204" pitchFamily="34" charset="0"/>
                    <a:ea typeface="+mn-ea"/>
                    <a:cs typeface="+mn-cs"/>
                  </a:defRPr>
                </a:pPr>
                <a:endParaRPr lang="es-C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 sobre 50'!$B$32:$B$41</c:f>
              <c:strCache>
                <c:ptCount val="10"/>
                <c:pt idx="0">
                  <c:v>BRASIL</c:v>
                </c:pt>
                <c:pt idx="1">
                  <c:v>CHINA</c:v>
                </c:pt>
                <c:pt idx="2">
                  <c:v>CANADA</c:v>
                </c:pt>
                <c:pt idx="3">
                  <c:v>ESTADOS UNIDOS</c:v>
                </c:pt>
                <c:pt idx="4">
                  <c:v>COREA DEL SUR</c:v>
                </c:pt>
                <c:pt idx="5">
                  <c:v>JAPON</c:v>
                </c:pt>
                <c:pt idx="6">
                  <c:v>REINO UNIDO</c:v>
                </c:pt>
                <c:pt idx="7">
                  <c:v>ALEMANIA</c:v>
                </c:pt>
                <c:pt idx="8">
                  <c:v>HOLANDA</c:v>
                </c:pt>
                <c:pt idx="9">
                  <c:v>DINAMARCA</c:v>
                </c:pt>
              </c:strCache>
            </c:strRef>
          </c:cat>
          <c:val>
            <c:numRef>
              <c:f>'Segmento sobre 50'!$G$32:$G$41</c:f>
              <c:numCache>
                <c:formatCode>#,##0.00</c:formatCode>
                <c:ptCount val="10"/>
                <c:pt idx="0">
                  <c:v>20918846.550000001</c:v>
                </c:pt>
                <c:pt idx="1">
                  <c:v>19789867.550000001</c:v>
                </c:pt>
                <c:pt idx="2">
                  <c:v>13656588.48</c:v>
                </c:pt>
                <c:pt idx="3">
                  <c:v>9344373.5700000003</c:v>
                </c:pt>
                <c:pt idx="4">
                  <c:v>8352081.2199999997</c:v>
                </c:pt>
                <c:pt idx="5">
                  <c:v>5525677.6399999997</c:v>
                </c:pt>
                <c:pt idx="6">
                  <c:v>3520880.2</c:v>
                </c:pt>
                <c:pt idx="7">
                  <c:v>2985913.2</c:v>
                </c:pt>
                <c:pt idx="8">
                  <c:v>2773932.98</c:v>
                </c:pt>
                <c:pt idx="9">
                  <c:v>2650143.2799999998</c:v>
                </c:pt>
              </c:numCache>
            </c:numRef>
          </c:val>
          <c:extLst>
            <c:ext xmlns:c16="http://schemas.microsoft.com/office/drawing/2014/chart" uri="{C3380CC4-5D6E-409C-BE32-E72D297353CC}">
              <c16:uniqueId val="{00000000-AEFA-4D0C-BFE8-A358EF8E2A24}"/>
            </c:ext>
          </c:extLst>
        </c:ser>
        <c:dLbls>
          <c:showLegendKey val="0"/>
          <c:showVal val="0"/>
          <c:showCatName val="0"/>
          <c:showSerName val="0"/>
          <c:showPercent val="0"/>
          <c:showBubbleSize val="0"/>
        </c:dLbls>
        <c:gapWidth val="100"/>
        <c:overlap val="-27"/>
        <c:axId val="-2058467656"/>
        <c:axId val="-2058464200"/>
      </c:barChart>
      <c:catAx>
        <c:axId val="-2058467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Candara" panose="020E0502030303020204" pitchFamily="34" charset="0"/>
                <a:ea typeface="+mn-ea"/>
                <a:cs typeface="+mn-cs"/>
              </a:defRPr>
            </a:pPr>
            <a:endParaRPr lang="es-CL"/>
          </a:p>
        </c:txPr>
        <c:crossAx val="-2058464200"/>
        <c:crosses val="autoZero"/>
        <c:auto val="1"/>
        <c:lblAlgn val="ctr"/>
        <c:lblOffset val="100"/>
        <c:noMultiLvlLbl val="0"/>
      </c:catAx>
      <c:valAx>
        <c:axId val="-2058464200"/>
        <c:scaling>
          <c:orientation val="minMax"/>
        </c:scaling>
        <c:delete val="1"/>
        <c:axPos val="l"/>
        <c:numFmt formatCode="#,##0.00" sourceLinked="1"/>
        <c:majorTickMark val="none"/>
        <c:minorTickMark val="none"/>
        <c:tickLblPos val="nextTo"/>
        <c:crossAx val="-2058467656"/>
        <c:crosses val="autoZero"/>
        <c:crossBetween val="between"/>
        <c:dispUnits>
          <c:builtInUnit val="millions"/>
          <c:dispUnitsLbl>
            <c:spPr>
              <a:noFill/>
              <a:ln>
                <a:noFill/>
              </a:ln>
              <a:effectLst/>
            </c:spPr>
            <c:txPr>
              <a:bodyPr rot="-5400000" spcFirstLastPara="1" vertOverflow="ellipsis" vert="horz" wrap="square" anchor="ctr" anchorCtr="1"/>
              <a:lstStyle/>
              <a:p>
                <a:pPr>
                  <a:defRPr sz="800" b="0" i="0" u="none" strike="noStrike" kern="1200" baseline="0">
                    <a:solidFill>
                      <a:schemeClr val="tx1">
                        <a:lumMod val="65000"/>
                        <a:lumOff val="35000"/>
                      </a:schemeClr>
                    </a:solidFill>
                    <a:latin typeface="Candara" panose="020E0502030303020204" pitchFamily="34" charset="0"/>
                    <a:ea typeface="+mn-ea"/>
                    <a:cs typeface="+mn-cs"/>
                  </a:defRPr>
                </a:pPr>
                <a:endParaRPr lang="es-CL"/>
              </a:p>
            </c:txPr>
          </c:dispUnitsLbl>
        </c:dispUnits>
      </c:valAx>
      <c:spPr>
        <a:noFill/>
        <a:ln>
          <a:noFill/>
        </a:ln>
        <a:effectLst/>
      </c:spPr>
    </c:plotArea>
    <c:plotVisOnly val="1"/>
    <c:dispBlanksAs val="gap"/>
    <c:showDLblsOverMax val="0"/>
  </c:chart>
  <c:spPr>
    <a:noFill/>
    <a:ln w="9525" cap="flat" cmpd="sng" algn="ctr">
      <a:noFill/>
      <a:round/>
    </a:ln>
    <a:effectLst/>
  </c:spPr>
  <c:txPr>
    <a:bodyPr/>
    <a:lstStyle/>
    <a:p>
      <a:pPr>
        <a:defRPr sz="800">
          <a:latin typeface="Candara" panose="020E0502030303020204" pitchFamily="34" charset="0"/>
        </a:defRPr>
      </a:pPr>
      <a:endParaRPr lang="es-C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col"/>
        <c:grouping val="stacked"/>
        <c:varyColors val="0"/>
        <c:ser>
          <c:idx val="0"/>
          <c:order val="0"/>
          <c:tx>
            <c:strRef>
              <c:f>Embotellado!$A$22</c:f>
              <c:strCache>
                <c:ptCount val="1"/>
                <c:pt idx="0">
                  <c:v>Valor</c:v>
                </c:pt>
              </c:strCache>
            </c:strRef>
          </c:tx>
          <c:spPr>
            <a:solidFill>
              <a:schemeClr val="accent2"/>
            </a:solidFill>
            <a:ln>
              <a:noFill/>
            </a:ln>
            <a:effectLst/>
          </c:spPr>
          <c:invertIfNegative val="0"/>
          <c:cat>
            <c:strRef>
              <c:f>Embotellado!$B$20:$C$20</c:f>
              <c:strCache>
                <c:ptCount val="2"/>
                <c:pt idx="0">
                  <c:v>Ene-Jul 2025</c:v>
                </c:pt>
                <c:pt idx="1">
                  <c:v>Ene-Jul 2026</c:v>
                </c:pt>
              </c:strCache>
            </c:strRef>
          </c:cat>
          <c:val>
            <c:numRef>
              <c:f>Embotellado!$B$22:$C$22</c:f>
              <c:numCache>
                <c:formatCode>#,##0.0</c:formatCode>
                <c:ptCount val="2"/>
                <c:pt idx="0">
                  <c:v>738.38308400000005</c:v>
                </c:pt>
                <c:pt idx="1">
                  <c:v>669.23438999999996</c:v>
                </c:pt>
              </c:numCache>
            </c:numRef>
          </c:val>
          <c:extLst>
            <c:ext xmlns:c16="http://schemas.microsoft.com/office/drawing/2014/chart" uri="{C3380CC4-5D6E-409C-BE32-E72D297353CC}">
              <c16:uniqueId val="{00000000-A3A4-4402-A001-1D696B773B02}"/>
            </c:ext>
          </c:extLst>
        </c:ser>
        <c:dLbls>
          <c:showLegendKey val="0"/>
          <c:showVal val="0"/>
          <c:showCatName val="0"/>
          <c:showSerName val="0"/>
          <c:showPercent val="0"/>
          <c:showBubbleSize val="0"/>
        </c:dLbls>
        <c:gapWidth val="150"/>
        <c:overlap val="100"/>
        <c:axId val="-2056600888"/>
        <c:axId val="-2056597368"/>
      </c:barChart>
      <c:catAx>
        <c:axId val="-205660088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Candara" panose="020E0502030303020204" pitchFamily="34" charset="0"/>
                <a:ea typeface="+mn-ea"/>
                <a:cs typeface="+mn-cs"/>
              </a:defRPr>
            </a:pPr>
            <a:endParaRPr lang="es-CL"/>
          </a:p>
        </c:txPr>
        <c:crossAx val="-2056597368"/>
        <c:crosses val="autoZero"/>
        <c:auto val="1"/>
        <c:lblAlgn val="ctr"/>
        <c:lblOffset val="100"/>
        <c:noMultiLvlLbl val="0"/>
      </c:catAx>
      <c:valAx>
        <c:axId val="-2056597368"/>
        <c:scaling>
          <c:orientation val="minMax"/>
          <c:max val="1650"/>
          <c:min val="0"/>
        </c:scaling>
        <c:delete val="1"/>
        <c:axPos val="l"/>
        <c:majorGridlines>
          <c:spPr>
            <a:ln w="9525" cap="flat" cmpd="sng" algn="ctr">
              <a:noFill/>
              <a:round/>
            </a:ln>
            <a:effectLst/>
          </c:spPr>
        </c:majorGridlines>
        <c:numFmt formatCode="#,##0.0" sourceLinked="1"/>
        <c:majorTickMark val="out"/>
        <c:minorTickMark val="none"/>
        <c:tickLblPos val="nextTo"/>
        <c:crossAx val="-205660088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800">
          <a:latin typeface="Candara" panose="020E0502030303020204" pitchFamily="34" charset="0"/>
        </a:defRPr>
      </a:pPr>
      <a:endParaRPr lang="es-CL"/>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manualLayout>
          <c:layoutTarget val="inner"/>
          <c:xMode val="edge"/>
          <c:yMode val="edge"/>
          <c:x val="2.1454108011204186E-2"/>
          <c:y val="7.3022265721827975E-2"/>
          <c:w val="0.94755662486150083"/>
          <c:h val="0.65836312573629185"/>
        </c:manualLayout>
      </c:layout>
      <c:barChart>
        <c:barDir val="col"/>
        <c:grouping val="clustered"/>
        <c:varyColors val="0"/>
        <c:ser>
          <c:idx val="0"/>
          <c:order val="0"/>
          <c:spPr>
            <a:solidFill>
              <a:srgbClr val="ED5F6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Candara" panose="020E0502030303020204" pitchFamily="34" charset="0"/>
                    <a:ea typeface="+mn-ea"/>
                    <a:cs typeface="+mn-cs"/>
                  </a:defRPr>
                </a:pPr>
                <a:endParaRPr lang="es-C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 sobre 50'!$B$52:$B$61</c:f>
              <c:strCache>
                <c:ptCount val="10"/>
                <c:pt idx="0">
                  <c:v>BRASIL</c:v>
                </c:pt>
                <c:pt idx="1">
                  <c:v>CHINA</c:v>
                </c:pt>
                <c:pt idx="2">
                  <c:v>CANADA</c:v>
                </c:pt>
                <c:pt idx="3">
                  <c:v>ESTADOS UNIDOS</c:v>
                </c:pt>
                <c:pt idx="4">
                  <c:v>FRANCIA</c:v>
                </c:pt>
                <c:pt idx="5">
                  <c:v>COREA DEL SUR</c:v>
                </c:pt>
                <c:pt idx="6">
                  <c:v>JAPON</c:v>
                </c:pt>
                <c:pt idx="7">
                  <c:v>HOLANDA</c:v>
                </c:pt>
                <c:pt idx="8">
                  <c:v>REINO UNIDO</c:v>
                </c:pt>
                <c:pt idx="9">
                  <c:v>ALEMANIA</c:v>
                </c:pt>
              </c:strCache>
            </c:strRef>
          </c:cat>
          <c:val>
            <c:numRef>
              <c:f>'Segmento sobre 50'!$G$52:$G$61</c:f>
              <c:numCache>
                <c:formatCode>#,##0.00</c:formatCode>
                <c:ptCount val="10"/>
                <c:pt idx="0">
                  <c:v>39788340.299999997</c:v>
                </c:pt>
                <c:pt idx="1">
                  <c:v>31641432.07</c:v>
                </c:pt>
                <c:pt idx="2">
                  <c:v>24932767.07</c:v>
                </c:pt>
                <c:pt idx="3">
                  <c:v>18249551.850000001</c:v>
                </c:pt>
                <c:pt idx="4">
                  <c:v>15191114.26</c:v>
                </c:pt>
                <c:pt idx="5">
                  <c:v>13149500.890000001</c:v>
                </c:pt>
                <c:pt idx="6">
                  <c:v>8716273.5600000005</c:v>
                </c:pt>
                <c:pt idx="7">
                  <c:v>8080854.5899999999</c:v>
                </c:pt>
                <c:pt idx="8">
                  <c:v>6064311.5700000003</c:v>
                </c:pt>
                <c:pt idx="9">
                  <c:v>5548101.5700000003</c:v>
                </c:pt>
              </c:numCache>
            </c:numRef>
          </c:val>
          <c:extLst>
            <c:ext xmlns:c16="http://schemas.microsoft.com/office/drawing/2014/chart" uri="{C3380CC4-5D6E-409C-BE32-E72D297353CC}">
              <c16:uniqueId val="{00000000-9757-456C-A9BC-D6692E10632E}"/>
            </c:ext>
          </c:extLst>
        </c:ser>
        <c:dLbls>
          <c:showLegendKey val="0"/>
          <c:showVal val="0"/>
          <c:showCatName val="0"/>
          <c:showSerName val="0"/>
          <c:showPercent val="0"/>
          <c:showBubbleSize val="0"/>
        </c:dLbls>
        <c:gapWidth val="100"/>
        <c:overlap val="-27"/>
        <c:axId val="-2058467656"/>
        <c:axId val="-2058464200"/>
      </c:barChart>
      <c:catAx>
        <c:axId val="-2058467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Candara" panose="020E0502030303020204" pitchFamily="34" charset="0"/>
                <a:ea typeface="+mn-ea"/>
                <a:cs typeface="+mn-cs"/>
              </a:defRPr>
            </a:pPr>
            <a:endParaRPr lang="es-CL"/>
          </a:p>
        </c:txPr>
        <c:crossAx val="-2058464200"/>
        <c:crosses val="autoZero"/>
        <c:auto val="1"/>
        <c:lblAlgn val="ctr"/>
        <c:lblOffset val="100"/>
        <c:noMultiLvlLbl val="0"/>
      </c:catAx>
      <c:valAx>
        <c:axId val="-2058464200"/>
        <c:scaling>
          <c:orientation val="minMax"/>
        </c:scaling>
        <c:delete val="1"/>
        <c:axPos val="l"/>
        <c:numFmt formatCode="#,##0.00" sourceLinked="1"/>
        <c:majorTickMark val="none"/>
        <c:minorTickMark val="none"/>
        <c:tickLblPos val="nextTo"/>
        <c:crossAx val="-2058467656"/>
        <c:crosses val="autoZero"/>
        <c:crossBetween val="between"/>
        <c:dispUnits>
          <c:builtInUnit val="millions"/>
          <c:dispUnitsLbl>
            <c:spPr>
              <a:noFill/>
              <a:ln>
                <a:noFill/>
              </a:ln>
              <a:effectLst/>
            </c:spPr>
            <c:txPr>
              <a:bodyPr rot="-5400000" spcFirstLastPara="1" vertOverflow="ellipsis" vert="horz" wrap="square" anchor="ctr" anchorCtr="1"/>
              <a:lstStyle/>
              <a:p>
                <a:pPr>
                  <a:defRPr sz="800" b="0" i="0" u="none" strike="noStrike" kern="1200" baseline="0">
                    <a:solidFill>
                      <a:schemeClr val="tx1">
                        <a:lumMod val="65000"/>
                        <a:lumOff val="35000"/>
                      </a:schemeClr>
                    </a:solidFill>
                    <a:latin typeface="Candara" panose="020E0502030303020204" pitchFamily="34" charset="0"/>
                    <a:ea typeface="+mn-ea"/>
                    <a:cs typeface="+mn-cs"/>
                  </a:defRPr>
                </a:pPr>
                <a:endParaRPr lang="es-CL"/>
              </a:p>
            </c:txPr>
          </c:dispUnitsLbl>
        </c:dispUnits>
      </c:valAx>
      <c:spPr>
        <a:noFill/>
        <a:ln>
          <a:noFill/>
        </a:ln>
        <a:effectLst/>
      </c:spPr>
    </c:plotArea>
    <c:plotVisOnly val="1"/>
    <c:dispBlanksAs val="gap"/>
    <c:showDLblsOverMax val="0"/>
  </c:chart>
  <c:spPr>
    <a:noFill/>
    <a:ln w="9525" cap="flat" cmpd="sng" algn="ctr">
      <a:noFill/>
      <a:round/>
    </a:ln>
    <a:effectLst/>
  </c:spPr>
  <c:txPr>
    <a:bodyPr/>
    <a:lstStyle/>
    <a:p>
      <a:pPr>
        <a:defRPr sz="800">
          <a:latin typeface="Candara" panose="020E0502030303020204" pitchFamily="34" charset="0"/>
        </a:defRPr>
      </a:pPr>
      <a:endParaRPr lang="es-CL"/>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Candara" panose="020E0502030303020204" pitchFamily="34" charset="0"/>
                <a:ea typeface="+mn-ea"/>
                <a:cs typeface="+mn-cs"/>
              </a:defRPr>
            </a:pPr>
            <a:r>
              <a:rPr lang="es-ES"/>
              <a:t>UF/dólar</a:t>
            </a:r>
          </a:p>
        </c:rich>
      </c:tx>
      <c:layout>
        <c:manualLayout>
          <c:xMode val="edge"/>
          <c:yMode val="edge"/>
          <c:x val="1.4700296609265289E-3"/>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Candara" panose="020E0502030303020204" pitchFamily="34" charset="0"/>
              <a:ea typeface="+mn-ea"/>
              <a:cs typeface="+mn-cs"/>
            </a:defRPr>
          </a:pPr>
          <a:endParaRPr lang="es-CL"/>
        </a:p>
      </c:txPr>
    </c:title>
    <c:autoTitleDeleted val="0"/>
    <c:plotArea>
      <c:layout/>
      <c:barChart>
        <c:barDir val="col"/>
        <c:grouping val="clustered"/>
        <c:varyColors val="0"/>
        <c:ser>
          <c:idx val="0"/>
          <c:order val="0"/>
          <c:tx>
            <c:strRef>
              <c:f>'UF vs dolar'!$B$60</c:f>
              <c:strCache>
                <c:ptCount val="1"/>
                <c:pt idx="0">
                  <c:v>Promedio</c:v>
                </c:pt>
              </c:strCache>
            </c:strRef>
          </c:tx>
          <c:spPr>
            <a:solidFill>
              <a:schemeClr val="accent4"/>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'UF vs dolar'!$A$72:$A$82</c:f>
              <c:strCache>
                <c:ptCount val="11"/>
                <c:pt idx="0">
                  <c:v>2016</c:v>
                </c:pt>
                <c:pt idx="1">
                  <c:v>2017</c:v>
                </c:pt>
                <c:pt idx="2">
                  <c:v>2018</c:v>
                </c:pt>
                <c:pt idx="3">
                  <c:v>2019</c:v>
                </c:pt>
                <c:pt idx="4">
                  <c:v>2020</c:v>
                </c:pt>
                <c:pt idx="5">
                  <c:v>2021</c:v>
                </c:pt>
                <c:pt idx="6">
                  <c:v>2022</c:v>
                </c:pt>
                <c:pt idx="7">
                  <c:v>2023</c:v>
                </c:pt>
                <c:pt idx="8">
                  <c:v>2024</c:v>
                </c:pt>
                <c:pt idx="9">
                  <c:v>2025</c:v>
                </c:pt>
                <c:pt idx="10">
                  <c:v>Ene-Jul 26</c:v>
                </c:pt>
              </c:strCache>
              <c:extLst/>
            </c:strRef>
          </c:cat>
          <c:val>
            <c:numRef>
              <c:f>'UF vs dolar'!$B$72:$B$82</c:f>
              <c:numCache>
                <c:formatCode>#,##0.0</c:formatCode>
                <c:ptCount val="11"/>
                <c:pt idx="0">
                  <c:v>38.447736782004419</c:v>
                </c:pt>
                <c:pt idx="1">
                  <c:v>40.922144075582594</c:v>
                </c:pt>
                <c:pt idx="2">
                  <c:v>42.427202568199078</c:v>
                </c:pt>
                <c:pt idx="3">
                  <c:v>39.642984646001466</c:v>
                </c:pt>
                <c:pt idx="4">
                  <c:v>36.200484852735137</c:v>
                </c:pt>
                <c:pt idx="5">
                  <c:v>39.251939512338019</c:v>
                </c:pt>
                <c:pt idx="6">
                  <c:v>37.883695428589235</c:v>
                </c:pt>
                <c:pt idx="7">
                  <c:v>42.873921994822986</c:v>
                </c:pt>
                <c:pt idx="8">
                  <c:v>39.750866109763166</c:v>
                </c:pt>
                <c:pt idx="9">
                  <c:v>41.142891144065324</c:v>
                </c:pt>
                <c:pt idx="10">
                  <c:v>44.737335721013459</c:v>
                </c:pt>
              </c:numCache>
              <c:extLst/>
            </c:numRef>
          </c:val>
          <c:extLst>
            <c:ext xmlns:c16="http://schemas.microsoft.com/office/drawing/2014/chart" uri="{C3380CC4-5D6E-409C-BE32-E72D297353CC}">
              <c16:uniqueId val="{00000000-7263-47AB-A58F-182A0B145E9E}"/>
            </c:ext>
          </c:extLst>
        </c:ser>
        <c:dLbls>
          <c:showLegendKey val="0"/>
          <c:showVal val="0"/>
          <c:showCatName val="0"/>
          <c:showSerName val="0"/>
          <c:showPercent val="0"/>
          <c:showBubbleSize val="0"/>
        </c:dLbls>
        <c:gapWidth val="219"/>
        <c:overlap val="-27"/>
        <c:axId val="532978624"/>
        <c:axId val="532974704"/>
      </c:barChart>
      <c:catAx>
        <c:axId val="53297862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ndara" panose="020E0502030303020204" pitchFamily="34" charset="0"/>
                <a:ea typeface="+mn-ea"/>
                <a:cs typeface="+mn-cs"/>
              </a:defRPr>
            </a:pPr>
            <a:endParaRPr lang="es-CL"/>
          </a:p>
        </c:txPr>
        <c:crossAx val="532974704"/>
        <c:crosses val="autoZero"/>
        <c:auto val="1"/>
        <c:lblAlgn val="ctr"/>
        <c:lblOffset val="100"/>
        <c:noMultiLvlLbl val="0"/>
      </c:catAx>
      <c:valAx>
        <c:axId val="532974704"/>
        <c:scaling>
          <c:orientation val="minMax"/>
          <c:min val="0"/>
        </c:scaling>
        <c:delete val="1"/>
        <c:axPos val="l"/>
        <c:numFmt formatCode="#,##0.0" sourceLinked="1"/>
        <c:majorTickMark val="out"/>
        <c:minorTickMark val="none"/>
        <c:tickLblPos val="nextTo"/>
        <c:crossAx val="532978624"/>
        <c:crosses val="autoZero"/>
        <c:crossBetween val="between"/>
      </c:valAx>
      <c:spPr>
        <a:noFill/>
        <a:ln>
          <a:noFill/>
        </a:ln>
        <a:effectLst/>
      </c:spPr>
    </c:plotArea>
    <c:plotVisOnly val="1"/>
    <c:dispBlanksAs val="gap"/>
    <c:showDLblsOverMax val="0"/>
  </c:chart>
  <c:spPr>
    <a:noFill/>
    <a:ln>
      <a:noFill/>
    </a:ln>
    <a:effectLst/>
  </c:spPr>
  <c:txPr>
    <a:bodyPr/>
    <a:lstStyle/>
    <a:p>
      <a:pPr>
        <a:defRPr>
          <a:latin typeface="Candara" panose="020E0502030303020204" pitchFamily="34" charset="0"/>
        </a:defRPr>
      </a:pPr>
      <a:endParaRPr lang="es-CL"/>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616501069216277E-2"/>
          <c:y val="5.5722439230830902E-2"/>
          <c:w val="0.79042719568609998"/>
          <c:h val="0.7867007250299054"/>
        </c:manualLayout>
      </c:layout>
      <c:lineChart>
        <c:grouping val="standard"/>
        <c:varyColors val="0"/>
        <c:ser>
          <c:idx val="3"/>
          <c:order val="0"/>
          <c:tx>
            <c:strRef>
              <c:f>'Tipos de cambio'!$A$21</c:f>
              <c:strCache>
                <c:ptCount val="1"/>
                <c:pt idx="0">
                  <c:v>Reino Unido</c:v>
                </c:pt>
              </c:strCache>
            </c:strRef>
          </c:tx>
          <c:spPr>
            <a:ln w="28575" cap="rnd">
              <a:solidFill>
                <a:srgbClr val="002060"/>
              </a:solidFill>
              <a:round/>
            </a:ln>
            <a:effectLst/>
          </c:spPr>
          <c:marker>
            <c:symbol val="circle"/>
            <c:size val="5"/>
            <c:spPr>
              <a:solidFill>
                <a:srgbClr val="002060"/>
              </a:solidFill>
              <a:ln w="9525">
                <a:solidFill>
                  <a:srgbClr val="002060"/>
                </a:solidFill>
              </a:ln>
              <a:effectLst/>
            </c:spPr>
          </c:marker>
          <c:dPt>
            <c:idx val="10"/>
            <c:marker>
              <c:symbol val="circle"/>
              <c:size val="5"/>
              <c:spPr>
                <a:solidFill>
                  <a:srgbClr val="002060"/>
                </a:solidFill>
                <a:ln w="9525">
                  <a:solidFill>
                    <a:srgbClr val="002060"/>
                  </a:solidFill>
                </a:ln>
                <a:effectLst/>
              </c:spPr>
            </c:marker>
            <c:bubble3D val="0"/>
            <c:spPr>
              <a:ln w="28575" cap="rnd">
                <a:noFill/>
                <a:round/>
              </a:ln>
              <a:effectLst/>
            </c:spPr>
            <c:extLst>
              <c:ext xmlns:c16="http://schemas.microsoft.com/office/drawing/2014/chart" uri="{C3380CC4-5D6E-409C-BE32-E72D297353CC}">
                <c16:uniqueId val="{00000001-6AB2-4B6E-9C1C-4BC7956D7DAA}"/>
              </c:ext>
            </c:extLst>
          </c:dPt>
          <c:dPt>
            <c:idx val="11"/>
            <c:marker>
              <c:symbol val="circle"/>
              <c:size val="5"/>
              <c:spPr>
                <a:solidFill>
                  <a:srgbClr val="002060"/>
                </a:solidFill>
                <a:ln w="9525">
                  <a:solidFill>
                    <a:srgbClr val="002060"/>
                  </a:solidFill>
                </a:ln>
                <a:effectLst/>
              </c:spPr>
            </c:marker>
            <c:bubble3D val="0"/>
            <c:extLst>
              <c:ext xmlns:c16="http://schemas.microsoft.com/office/drawing/2014/chart" uri="{C3380CC4-5D6E-409C-BE32-E72D297353CC}">
                <c16:uniqueId val="{00000002-6AB2-4B6E-9C1C-4BC7956D7DAA}"/>
              </c:ext>
            </c:extLst>
          </c:dPt>
          <c:cat>
            <c:strRef>
              <c:f>('Tipos de cambio'!$R$17:$AA$17,'Tipos de cambio'!$AC$17:$AI$17)</c:f>
              <c:strCache>
                <c:ptCount val="17"/>
                <c:pt idx="0">
                  <c:v>2016</c:v>
                </c:pt>
                <c:pt idx="1">
                  <c:v>2017</c:v>
                </c:pt>
                <c:pt idx="2">
                  <c:v>2018</c:v>
                </c:pt>
                <c:pt idx="3">
                  <c:v>2019</c:v>
                </c:pt>
                <c:pt idx="4">
                  <c:v>2020</c:v>
                </c:pt>
                <c:pt idx="5">
                  <c:v>2021</c:v>
                </c:pt>
                <c:pt idx="6">
                  <c:v>2022</c:v>
                </c:pt>
                <c:pt idx="7">
                  <c:v>2023</c:v>
                </c:pt>
                <c:pt idx="8">
                  <c:v>2024</c:v>
                </c:pt>
                <c:pt idx="9">
                  <c:v>2025</c:v>
                </c:pt>
                <c:pt idx="10">
                  <c:v>Ene. 26</c:v>
                </c:pt>
                <c:pt idx="11">
                  <c:v>Feb. 26</c:v>
                </c:pt>
                <c:pt idx="12">
                  <c:v>Mar. 26</c:v>
                </c:pt>
                <c:pt idx="13">
                  <c:v>Abr. 26</c:v>
                </c:pt>
                <c:pt idx="14">
                  <c:v>May. 26</c:v>
                </c:pt>
                <c:pt idx="15">
                  <c:v>Jun. 26</c:v>
                </c:pt>
                <c:pt idx="16">
                  <c:v>Jul. 26</c:v>
                </c:pt>
              </c:strCache>
              <c:extLst/>
            </c:strRef>
          </c:cat>
          <c:val>
            <c:numRef>
              <c:f>('Tipos de cambio'!$R$21:$AA$21,'Tipos de cambio'!$AC$21:$AI$21)</c:f>
              <c:numCache>
                <c:formatCode>#,##0.00</c:formatCode>
                <c:ptCount val="17"/>
                <c:pt idx="0">
                  <c:v>915.39780158679412</c:v>
                </c:pt>
                <c:pt idx="1">
                  <c:v>835.17826614711032</c:v>
                </c:pt>
                <c:pt idx="2">
                  <c:v>854.57931461787928</c:v>
                </c:pt>
                <c:pt idx="3">
                  <c:v>896.41316414645746</c:v>
                </c:pt>
                <c:pt idx="4">
                  <c:v>1015.7644808787832</c:v>
                </c:pt>
                <c:pt idx="5">
                  <c:v>1044.3464080515894</c:v>
                </c:pt>
                <c:pt idx="6">
                  <c:v>1076.6095737407097</c:v>
                </c:pt>
                <c:pt idx="7">
                  <c:v>1043.2730364372501</c:v>
                </c:pt>
                <c:pt idx="8">
                  <c:v>1205.3623790322599</c:v>
                </c:pt>
                <c:pt idx="9">
                  <c:v>1253.5148790322601</c:v>
                </c:pt>
                <c:pt idx="10">
                  <c:v>1194.6712660248147</c:v>
                </c:pt>
                <c:pt idx="11">
                  <c:v>1171.5013760065233</c:v>
                </c:pt>
                <c:pt idx="12">
                  <c:v>1215.0908693593617</c:v>
                </c:pt>
                <c:pt idx="13">
                  <c:v>1207.1994263507329</c:v>
                </c:pt>
                <c:pt idx="14">
                  <c:v>1211.283930625985</c:v>
                </c:pt>
                <c:pt idx="15">
                  <c:v>1205.0020325719663</c:v>
                </c:pt>
                <c:pt idx="16">
                  <c:v>1244.7711484815143</c:v>
                </c:pt>
              </c:numCache>
              <c:extLst/>
            </c:numRef>
          </c:val>
          <c:smooth val="0"/>
          <c:extLst>
            <c:ext xmlns:c16="http://schemas.microsoft.com/office/drawing/2014/chart" uri="{C3380CC4-5D6E-409C-BE32-E72D297353CC}">
              <c16:uniqueId val="{00000003-6AB2-4B6E-9C1C-4BC7956D7DAA}"/>
            </c:ext>
          </c:extLst>
        </c:ser>
        <c:ser>
          <c:idx val="2"/>
          <c:order val="1"/>
          <c:tx>
            <c:strRef>
              <c:f>'Tipos de cambio'!$A$20</c:f>
              <c:strCache>
                <c:ptCount val="1"/>
                <c:pt idx="0">
                  <c:v>Europa</c:v>
                </c:pt>
              </c:strCache>
            </c:strRef>
          </c:tx>
          <c:spPr>
            <a:ln w="28575" cap="rnd">
              <a:solidFill>
                <a:srgbClr val="7CB953"/>
              </a:solidFill>
              <a:round/>
            </a:ln>
            <a:effectLst/>
          </c:spPr>
          <c:marker>
            <c:symbol val="circle"/>
            <c:size val="5"/>
            <c:spPr>
              <a:solidFill>
                <a:srgbClr val="73B248"/>
              </a:solidFill>
              <a:ln w="9525">
                <a:solidFill>
                  <a:srgbClr val="7CB953"/>
                </a:solidFill>
              </a:ln>
              <a:effectLst/>
            </c:spPr>
          </c:marker>
          <c:dPt>
            <c:idx val="10"/>
            <c:marker>
              <c:symbol val="circle"/>
              <c:size val="5"/>
              <c:spPr>
                <a:solidFill>
                  <a:srgbClr val="73B248"/>
                </a:solidFill>
                <a:ln w="9525">
                  <a:solidFill>
                    <a:srgbClr val="7CB953"/>
                  </a:solidFill>
                </a:ln>
                <a:effectLst/>
              </c:spPr>
            </c:marker>
            <c:bubble3D val="0"/>
            <c:spPr>
              <a:ln w="28575" cap="rnd">
                <a:noFill/>
                <a:round/>
              </a:ln>
              <a:effectLst/>
            </c:spPr>
            <c:extLst>
              <c:ext xmlns:c16="http://schemas.microsoft.com/office/drawing/2014/chart" uri="{C3380CC4-5D6E-409C-BE32-E72D297353CC}">
                <c16:uniqueId val="{00000005-6AB2-4B6E-9C1C-4BC7956D7DAA}"/>
              </c:ext>
            </c:extLst>
          </c:dPt>
          <c:dPt>
            <c:idx val="11"/>
            <c:marker>
              <c:symbol val="circle"/>
              <c:size val="5"/>
              <c:spPr>
                <a:solidFill>
                  <a:srgbClr val="73B248"/>
                </a:solidFill>
                <a:ln w="9525">
                  <a:solidFill>
                    <a:srgbClr val="7CB953"/>
                  </a:solidFill>
                </a:ln>
                <a:effectLst/>
              </c:spPr>
            </c:marker>
            <c:bubble3D val="0"/>
            <c:extLst>
              <c:ext xmlns:c16="http://schemas.microsoft.com/office/drawing/2014/chart" uri="{C3380CC4-5D6E-409C-BE32-E72D297353CC}">
                <c16:uniqueId val="{00000006-6AB2-4B6E-9C1C-4BC7956D7DAA}"/>
              </c:ext>
            </c:extLst>
          </c:dPt>
          <c:cat>
            <c:strRef>
              <c:f>('Tipos de cambio'!$R$17:$AA$17,'Tipos de cambio'!$AC$17:$AI$17)</c:f>
              <c:strCache>
                <c:ptCount val="17"/>
                <c:pt idx="0">
                  <c:v>2016</c:v>
                </c:pt>
                <c:pt idx="1">
                  <c:v>2017</c:v>
                </c:pt>
                <c:pt idx="2">
                  <c:v>2018</c:v>
                </c:pt>
                <c:pt idx="3">
                  <c:v>2019</c:v>
                </c:pt>
                <c:pt idx="4">
                  <c:v>2020</c:v>
                </c:pt>
                <c:pt idx="5">
                  <c:v>2021</c:v>
                </c:pt>
                <c:pt idx="6">
                  <c:v>2022</c:v>
                </c:pt>
                <c:pt idx="7">
                  <c:v>2023</c:v>
                </c:pt>
                <c:pt idx="8">
                  <c:v>2024</c:v>
                </c:pt>
                <c:pt idx="9">
                  <c:v>2025</c:v>
                </c:pt>
                <c:pt idx="10">
                  <c:v>Ene. 26</c:v>
                </c:pt>
                <c:pt idx="11">
                  <c:v>Feb. 26</c:v>
                </c:pt>
                <c:pt idx="12">
                  <c:v>Mar. 26</c:v>
                </c:pt>
                <c:pt idx="13">
                  <c:v>Abr. 26</c:v>
                </c:pt>
                <c:pt idx="14">
                  <c:v>May. 26</c:v>
                </c:pt>
                <c:pt idx="15">
                  <c:v>Jun. 26</c:v>
                </c:pt>
                <c:pt idx="16">
                  <c:v>Jul. 26</c:v>
                </c:pt>
              </c:strCache>
              <c:extLst/>
            </c:strRef>
          </c:cat>
          <c:val>
            <c:numRef>
              <c:f>('Tipos de cambio'!$R$20:$AA$20,'Tipos de cambio'!$AC$20:$AI$20)</c:f>
              <c:numCache>
                <c:formatCode>#,##0.00</c:formatCode>
                <c:ptCount val="17"/>
                <c:pt idx="0">
                  <c:v>748.84846425313026</c:v>
                </c:pt>
                <c:pt idx="1">
                  <c:v>731.43820198073172</c:v>
                </c:pt>
                <c:pt idx="2">
                  <c:v>756.12442352733444</c:v>
                </c:pt>
                <c:pt idx="3">
                  <c:v>786.614163275735</c:v>
                </c:pt>
                <c:pt idx="4">
                  <c:v>902.46575491675924</c:v>
                </c:pt>
                <c:pt idx="5">
                  <c:v>898.03973610194475</c:v>
                </c:pt>
                <c:pt idx="6">
                  <c:v>918.06704983504324</c:v>
                </c:pt>
                <c:pt idx="7">
                  <c:v>907.21246963562703</c:v>
                </c:pt>
                <c:pt idx="8">
                  <c:v>1020.62201612903</c:v>
                </c:pt>
                <c:pt idx="9">
                  <c:v>1073.68286290323</c:v>
                </c:pt>
                <c:pt idx="10">
                  <c:v>1037.054748603352</c:v>
                </c:pt>
                <c:pt idx="11">
                  <c:v>1019.5809406657875</c:v>
                </c:pt>
                <c:pt idx="12">
                  <c:v>1052.9509231497552</c:v>
                </c:pt>
                <c:pt idx="13">
                  <c:v>1049.8903093610093</c:v>
                </c:pt>
                <c:pt idx="14">
                  <c:v>1048.5650345522954</c:v>
                </c:pt>
                <c:pt idx="15">
                  <c:v>1041.1594250621531</c:v>
                </c:pt>
                <c:pt idx="16">
                  <c:v>1063.0876315147491</c:v>
                </c:pt>
              </c:numCache>
              <c:extLst/>
            </c:numRef>
          </c:val>
          <c:smooth val="0"/>
          <c:extLst>
            <c:ext xmlns:c16="http://schemas.microsoft.com/office/drawing/2014/chart" uri="{C3380CC4-5D6E-409C-BE32-E72D297353CC}">
              <c16:uniqueId val="{00000007-6AB2-4B6E-9C1C-4BC7956D7DAA}"/>
            </c:ext>
          </c:extLst>
        </c:ser>
        <c:ser>
          <c:idx val="0"/>
          <c:order val="2"/>
          <c:tx>
            <c:strRef>
              <c:f>'Tipos de cambio'!$A$18</c:f>
              <c:strCache>
                <c:ptCount val="1"/>
                <c:pt idx="0">
                  <c:v>EE.UU.</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Pt>
            <c:idx val="10"/>
            <c:marker>
              <c:symbol val="circle"/>
              <c:size val="5"/>
              <c:spPr>
                <a:solidFill>
                  <a:schemeClr val="accent2"/>
                </a:solidFill>
                <a:ln w="9525">
                  <a:solidFill>
                    <a:schemeClr val="accent2"/>
                  </a:solidFill>
                </a:ln>
                <a:effectLst/>
              </c:spPr>
            </c:marker>
            <c:bubble3D val="0"/>
            <c:spPr>
              <a:ln w="28575" cap="rnd">
                <a:noFill/>
                <a:round/>
              </a:ln>
              <a:effectLst/>
            </c:spPr>
            <c:extLst>
              <c:ext xmlns:c16="http://schemas.microsoft.com/office/drawing/2014/chart" uri="{C3380CC4-5D6E-409C-BE32-E72D297353CC}">
                <c16:uniqueId val="{00000009-6AB2-4B6E-9C1C-4BC7956D7DAA}"/>
              </c:ext>
            </c:extLst>
          </c:dPt>
          <c:dPt>
            <c:idx val="11"/>
            <c:marker>
              <c:symbol val="circle"/>
              <c:size val="5"/>
              <c:spPr>
                <a:solidFill>
                  <a:schemeClr val="accent2"/>
                </a:solidFill>
                <a:ln w="9525">
                  <a:solidFill>
                    <a:schemeClr val="accent2"/>
                  </a:solidFill>
                </a:ln>
                <a:effectLst/>
              </c:spPr>
            </c:marker>
            <c:bubble3D val="0"/>
            <c:extLst>
              <c:ext xmlns:c16="http://schemas.microsoft.com/office/drawing/2014/chart" uri="{C3380CC4-5D6E-409C-BE32-E72D297353CC}">
                <c16:uniqueId val="{0000000A-6AB2-4B6E-9C1C-4BC7956D7DAA}"/>
              </c:ext>
            </c:extLst>
          </c:dPt>
          <c:cat>
            <c:strRef>
              <c:f>('Tipos de cambio'!$R$17:$AA$17,'Tipos de cambio'!$AC$17:$AI$17)</c:f>
              <c:strCache>
                <c:ptCount val="17"/>
                <c:pt idx="0">
                  <c:v>2016</c:v>
                </c:pt>
                <c:pt idx="1">
                  <c:v>2017</c:v>
                </c:pt>
                <c:pt idx="2">
                  <c:v>2018</c:v>
                </c:pt>
                <c:pt idx="3">
                  <c:v>2019</c:v>
                </c:pt>
                <c:pt idx="4">
                  <c:v>2020</c:v>
                </c:pt>
                <c:pt idx="5">
                  <c:v>2021</c:v>
                </c:pt>
                <c:pt idx="6">
                  <c:v>2022</c:v>
                </c:pt>
                <c:pt idx="7">
                  <c:v>2023</c:v>
                </c:pt>
                <c:pt idx="8">
                  <c:v>2024</c:v>
                </c:pt>
                <c:pt idx="9">
                  <c:v>2025</c:v>
                </c:pt>
                <c:pt idx="10">
                  <c:v>Ene. 26</c:v>
                </c:pt>
                <c:pt idx="11">
                  <c:v>Feb. 26</c:v>
                </c:pt>
                <c:pt idx="12">
                  <c:v>Mar. 26</c:v>
                </c:pt>
                <c:pt idx="13">
                  <c:v>Abr. 26</c:v>
                </c:pt>
                <c:pt idx="14">
                  <c:v>May. 26</c:v>
                </c:pt>
                <c:pt idx="15">
                  <c:v>Jun. 26</c:v>
                </c:pt>
                <c:pt idx="16">
                  <c:v>Jul. 26</c:v>
                </c:pt>
              </c:strCache>
              <c:extLst/>
            </c:strRef>
          </c:cat>
          <c:val>
            <c:numRef>
              <c:f>('Tipos de cambio'!$R$18:$AA$18,'Tipos de cambio'!$AC$18:$AI$18)</c:f>
              <c:numCache>
                <c:formatCode>#,##0.00</c:formatCode>
                <c:ptCount val="17"/>
                <c:pt idx="0">
                  <c:v>676.83242063492003</c:v>
                </c:pt>
                <c:pt idx="1">
                  <c:v>649.32878542510002</c:v>
                </c:pt>
                <c:pt idx="2">
                  <c:v>640.29077235772399</c:v>
                </c:pt>
                <c:pt idx="3">
                  <c:v>702.63104838709705</c:v>
                </c:pt>
                <c:pt idx="4">
                  <c:v>792.22183266932302</c:v>
                </c:pt>
                <c:pt idx="5">
                  <c:v>759.27283999999997</c:v>
                </c:pt>
                <c:pt idx="6">
                  <c:v>872.33151999999995</c:v>
                </c:pt>
                <c:pt idx="7">
                  <c:v>839.07340080971596</c:v>
                </c:pt>
                <c:pt idx="8">
                  <c:v>943.58241935483898</c:v>
                </c:pt>
                <c:pt idx="9">
                  <c:v>951.64120967741906</c:v>
                </c:pt>
                <c:pt idx="10">
                  <c:v>883.96571428571394</c:v>
                </c:pt>
                <c:pt idx="11">
                  <c:v>862.02</c:v>
                </c:pt>
                <c:pt idx="12">
                  <c:v>909.89318181818203</c:v>
                </c:pt>
                <c:pt idx="13">
                  <c:v>897.88619047619</c:v>
                </c:pt>
                <c:pt idx="14">
                  <c:v>897.63789473684199</c:v>
                </c:pt>
                <c:pt idx="15">
                  <c:v>903.38428571428597</c:v>
                </c:pt>
                <c:pt idx="16">
                  <c:v>930.97</c:v>
                </c:pt>
              </c:numCache>
              <c:extLst/>
            </c:numRef>
          </c:val>
          <c:smooth val="0"/>
          <c:extLst>
            <c:ext xmlns:c16="http://schemas.microsoft.com/office/drawing/2014/chart" uri="{C3380CC4-5D6E-409C-BE32-E72D297353CC}">
              <c16:uniqueId val="{0000000B-6AB2-4B6E-9C1C-4BC7956D7DAA}"/>
            </c:ext>
          </c:extLst>
        </c:ser>
        <c:ser>
          <c:idx val="1"/>
          <c:order val="3"/>
          <c:tx>
            <c:strRef>
              <c:f>'Tipos de cambio'!$A$19</c:f>
              <c:strCache>
                <c:ptCount val="1"/>
                <c:pt idx="0">
                  <c:v>Canadá</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Pt>
            <c:idx val="10"/>
            <c:marker>
              <c:symbol val="circle"/>
              <c:size val="5"/>
              <c:spPr>
                <a:solidFill>
                  <a:schemeClr val="accent4"/>
                </a:solidFill>
                <a:ln w="9525">
                  <a:solidFill>
                    <a:schemeClr val="accent4"/>
                  </a:solidFill>
                </a:ln>
                <a:effectLst/>
              </c:spPr>
            </c:marker>
            <c:bubble3D val="0"/>
            <c:spPr>
              <a:ln w="28575" cap="rnd">
                <a:noFill/>
                <a:round/>
              </a:ln>
              <a:effectLst/>
            </c:spPr>
            <c:extLst>
              <c:ext xmlns:c16="http://schemas.microsoft.com/office/drawing/2014/chart" uri="{C3380CC4-5D6E-409C-BE32-E72D297353CC}">
                <c16:uniqueId val="{0000000D-6AB2-4B6E-9C1C-4BC7956D7DAA}"/>
              </c:ext>
            </c:extLst>
          </c:dPt>
          <c:dPt>
            <c:idx val="11"/>
            <c:marker>
              <c:symbol val="circle"/>
              <c:size val="5"/>
              <c:spPr>
                <a:solidFill>
                  <a:schemeClr val="accent4"/>
                </a:solidFill>
                <a:ln w="9525">
                  <a:solidFill>
                    <a:schemeClr val="accent4"/>
                  </a:solidFill>
                </a:ln>
                <a:effectLst/>
              </c:spPr>
            </c:marker>
            <c:bubble3D val="0"/>
            <c:extLst>
              <c:ext xmlns:c16="http://schemas.microsoft.com/office/drawing/2014/chart" uri="{C3380CC4-5D6E-409C-BE32-E72D297353CC}">
                <c16:uniqueId val="{0000000E-6AB2-4B6E-9C1C-4BC7956D7DAA}"/>
              </c:ext>
            </c:extLst>
          </c:dPt>
          <c:cat>
            <c:strRef>
              <c:f>('Tipos de cambio'!$R$17:$AA$17,'Tipos de cambio'!$AC$17:$AI$17)</c:f>
              <c:strCache>
                <c:ptCount val="17"/>
                <c:pt idx="0">
                  <c:v>2016</c:v>
                </c:pt>
                <c:pt idx="1">
                  <c:v>2017</c:v>
                </c:pt>
                <c:pt idx="2">
                  <c:v>2018</c:v>
                </c:pt>
                <c:pt idx="3">
                  <c:v>2019</c:v>
                </c:pt>
                <c:pt idx="4">
                  <c:v>2020</c:v>
                </c:pt>
                <c:pt idx="5">
                  <c:v>2021</c:v>
                </c:pt>
                <c:pt idx="6">
                  <c:v>2022</c:v>
                </c:pt>
                <c:pt idx="7">
                  <c:v>2023</c:v>
                </c:pt>
                <c:pt idx="8">
                  <c:v>2024</c:v>
                </c:pt>
                <c:pt idx="9">
                  <c:v>2025</c:v>
                </c:pt>
                <c:pt idx="10">
                  <c:v>Ene. 26</c:v>
                </c:pt>
                <c:pt idx="11">
                  <c:v>Feb. 26</c:v>
                </c:pt>
                <c:pt idx="12">
                  <c:v>Mar. 26</c:v>
                </c:pt>
                <c:pt idx="13">
                  <c:v>Abr. 26</c:v>
                </c:pt>
                <c:pt idx="14">
                  <c:v>May. 26</c:v>
                </c:pt>
                <c:pt idx="15">
                  <c:v>Jun. 26</c:v>
                </c:pt>
                <c:pt idx="16">
                  <c:v>Jul. 26</c:v>
                </c:pt>
              </c:strCache>
              <c:extLst/>
            </c:strRef>
          </c:cat>
          <c:val>
            <c:numRef>
              <c:f>('Tipos de cambio'!$R$19:$AA$19,'Tipos de cambio'!$AC$19:$AI$19)</c:f>
              <c:numCache>
                <c:formatCode>#,##0.00</c:formatCode>
                <c:ptCount val="17"/>
                <c:pt idx="0">
                  <c:v>510.76904141660094</c:v>
                </c:pt>
                <c:pt idx="1">
                  <c:v>499.92693615298282</c:v>
                </c:pt>
                <c:pt idx="2">
                  <c:v>494.39314466579287</c:v>
                </c:pt>
                <c:pt idx="3">
                  <c:v>529.44137975457534</c:v>
                </c:pt>
                <c:pt idx="4">
                  <c:v>590.68328461166732</c:v>
                </c:pt>
                <c:pt idx="5">
                  <c:v>605.59644410526926</c:v>
                </c:pt>
                <c:pt idx="6">
                  <c:v>670.71241647344868</c:v>
                </c:pt>
                <c:pt idx="7">
                  <c:v>621.65708502024302</c:v>
                </c:pt>
                <c:pt idx="8">
                  <c:v>689.164314516128</c:v>
                </c:pt>
                <c:pt idx="9">
                  <c:v>680.71350806451596</c:v>
                </c:pt>
                <c:pt idx="10">
                  <c:v>641.32498652626191</c:v>
                </c:pt>
                <c:pt idx="11">
                  <c:v>631.70854142468227</c:v>
                </c:pt>
                <c:pt idx="12">
                  <c:v>663.82083355441148</c:v>
                </c:pt>
                <c:pt idx="13">
                  <c:v>652.37778907998882</c:v>
                </c:pt>
                <c:pt idx="14">
                  <c:v>654.39309352517955</c:v>
                </c:pt>
                <c:pt idx="15">
                  <c:v>644.54006489204414</c:v>
                </c:pt>
                <c:pt idx="16">
                  <c:v>659.29535980428534</c:v>
                </c:pt>
              </c:numCache>
              <c:extLst/>
            </c:numRef>
          </c:val>
          <c:smooth val="0"/>
          <c:extLst>
            <c:ext xmlns:c16="http://schemas.microsoft.com/office/drawing/2014/chart" uri="{C3380CC4-5D6E-409C-BE32-E72D297353CC}">
              <c16:uniqueId val="{0000000F-6AB2-4B6E-9C1C-4BC7956D7DAA}"/>
            </c:ext>
          </c:extLst>
        </c:ser>
        <c:ser>
          <c:idx val="4"/>
          <c:order val="4"/>
          <c:tx>
            <c:strRef>
              <c:f>'Tipos de cambio'!$A$22</c:f>
              <c:strCache>
                <c:ptCount val="1"/>
                <c:pt idx="0">
                  <c:v>Brasil</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Pt>
            <c:idx val="10"/>
            <c:marker>
              <c:symbol val="circle"/>
              <c:size val="5"/>
              <c:spPr>
                <a:solidFill>
                  <a:schemeClr val="accent3"/>
                </a:solidFill>
                <a:ln w="9525">
                  <a:solidFill>
                    <a:schemeClr val="accent3"/>
                  </a:solidFill>
                </a:ln>
                <a:effectLst/>
              </c:spPr>
            </c:marker>
            <c:bubble3D val="0"/>
            <c:spPr>
              <a:ln w="28575" cap="rnd">
                <a:noFill/>
                <a:round/>
              </a:ln>
              <a:effectLst/>
            </c:spPr>
            <c:extLst>
              <c:ext xmlns:c16="http://schemas.microsoft.com/office/drawing/2014/chart" uri="{C3380CC4-5D6E-409C-BE32-E72D297353CC}">
                <c16:uniqueId val="{00000011-6AB2-4B6E-9C1C-4BC7956D7DAA}"/>
              </c:ext>
            </c:extLst>
          </c:dPt>
          <c:dPt>
            <c:idx val="11"/>
            <c:marker>
              <c:symbol val="circle"/>
              <c:size val="5"/>
              <c:spPr>
                <a:solidFill>
                  <a:schemeClr val="accent3"/>
                </a:solidFill>
                <a:ln w="9525">
                  <a:solidFill>
                    <a:schemeClr val="accent3"/>
                  </a:solidFill>
                </a:ln>
                <a:effectLst/>
              </c:spPr>
            </c:marker>
            <c:bubble3D val="0"/>
            <c:extLst>
              <c:ext xmlns:c16="http://schemas.microsoft.com/office/drawing/2014/chart" uri="{C3380CC4-5D6E-409C-BE32-E72D297353CC}">
                <c16:uniqueId val="{00000012-6AB2-4B6E-9C1C-4BC7956D7DAA}"/>
              </c:ext>
            </c:extLst>
          </c:dPt>
          <c:cat>
            <c:strRef>
              <c:f>('Tipos de cambio'!$R$17:$AA$17,'Tipos de cambio'!$AC$17:$AI$17)</c:f>
              <c:strCache>
                <c:ptCount val="17"/>
                <c:pt idx="0">
                  <c:v>2016</c:v>
                </c:pt>
                <c:pt idx="1">
                  <c:v>2017</c:v>
                </c:pt>
                <c:pt idx="2">
                  <c:v>2018</c:v>
                </c:pt>
                <c:pt idx="3">
                  <c:v>2019</c:v>
                </c:pt>
                <c:pt idx="4">
                  <c:v>2020</c:v>
                </c:pt>
                <c:pt idx="5">
                  <c:v>2021</c:v>
                </c:pt>
                <c:pt idx="6">
                  <c:v>2022</c:v>
                </c:pt>
                <c:pt idx="7">
                  <c:v>2023</c:v>
                </c:pt>
                <c:pt idx="8">
                  <c:v>2024</c:v>
                </c:pt>
                <c:pt idx="9">
                  <c:v>2025</c:v>
                </c:pt>
                <c:pt idx="10">
                  <c:v>Ene. 26</c:v>
                </c:pt>
                <c:pt idx="11">
                  <c:v>Feb. 26</c:v>
                </c:pt>
                <c:pt idx="12">
                  <c:v>Mar. 26</c:v>
                </c:pt>
                <c:pt idx="13">
                  <c:v>Abr. 26</c:v>
                </c:pt>
                <c:pt idx="14">
                  <c:v>May. 26</c:v>
                </c:pt>
                <c:pt idx="15">
                  <c:v>Jun. 26</c:v>
                </c:pt>
                <c:pt idx="16">
                  <c:v>Jul. 26</c:v>
                </c:pt>
              </c:strCache>
              <c:extLst/>
            </c:strRef>
          </c:cat>
          <c:val>
            <c:numRef>
              <c:f>('Tipos de cambio'!$R$22:$AA$22,'Tipos de cambio'!$AC$22:$AI$22)</c:f>
              <c:numCache>
                <c:formatCode>#,##0.00</c:formatCode>
                <c:ptCount val="17"/>
                <c:pt idx="0">
                  <c:v>193.8784668801018</c:v>
                </c:pt>
                <c:pt idx="1">
                  <c:v>203.53537942907488</c:v>
                </c:pt>
                <c:pt idx="2">
                  <c:v>175.77230370516543</c:v>
                </c:pt>
                <c:pt idx="3">
                  <c:v>178.34361331770154</c:v>
                </c:pt>
                <c:pt idx="4">
                  <c:v>153.99050707338495</c:v>
                </c:pt>
                <c:pt idx="5">
                  <c:v>140.70585756848169</c:v>
                </c:pt>
                <c:pt idx="6">
                  <c:v>168.95368322377468</c:v>
                </c:pt>
                <c:pt idx="7">
                  <c:v>168.104372469635</c:v>
                </c:pt>
                <c:pt idx="8">
                  <c:v>176.106693548387</c:v>
                </c:pt>
                <c:pt idx="9">
                  <c:v>170.33560483871</c:v>
                </c:pt>
                <c:pt idx="10">
                  <c:v>165.41141939088371</c:v>
                </c:pt>
                <c:pt idx="11">
                  <c:v>165.55451312834114</c:v>
                </c:pt>
                <c:pt idx="12">
                  <c:v>174.02082235795487</c:v>
                </c:pt>
                <c:pt idx="13">
                  <c:v>178.22375597131864</c:v>
                </c:pt>
                <c:pt idx="14">
                  <c:v>180.31393751909624</c:v>
                </c:pt>
                <c:pt idx="15">
                  <c:v>176.50544512311416</c:v>
                </c:pt>
                <c:pt idx="16">
                  <c:v>181.93781296275412</c:v>
                </c:pt>
              </c:numCache>
              <c:extLst/>
            </c:numRef>
          </c:val>
          <c:smooth val="0"/>
          <c:extLst>
            <c:ext xmlns:c16="http://schemas.microsoft.com/office/drawing/2014/chart" uri="{C3380CC4-5D6E-409C-BE32-E72D297353CC}">
              <c16:uniqueId val="{00000013-6AB2-4B6E-9C1C-4BC7956D7DAA}"/>
            </c:ext>
          </c:extLst>
        </c:ser>
        <c:ser>
          <c:idx val="6"/>
          <c:order val="5"/>
          <c:tx>
            <c:strRef>
              <c:f>'Tipos de cambio'!$A$24</c:f>
              <c:strCache>
                <c:ptCount val="1"/>
                <c:pt idx="0">
                  <c:v>China</c:v>
                </c:pt>
              </c:strCache>
            </c:strRef>
          </c:tx>
          <c:spPr>
            <a:ln w="28575" cap="rnd">
              <a:solidFill>
                <a:srgbClr val="7030A0"/>
              </a:solidFill>
              <a:round/>
            </a:ln>
            <a:effectLst/>
          </c:spPr>
          <c:marker>
            <c:symbol val="circle"/>
            <c:size val="5"/>
            <c:spPr>
              <a:solidFill>
                <a:srgbClr val="7030A0"/>
              </a:solidFill>
              <a:ln w="9525">
                <a:solidFill>
                  <a:srgbClr val="7030A0"/>
                </a:solidFill>
              </a:ln>
              <a:effectLst/>
            </c:spPr>
          </c:marker>
          <c:dPt>
            <c:idx val="10"/>
            <c:marker>
              <c:symbol val="circle"/>
              <c:size val="5"/>
              <c:spPr>
                <a:solidFill>
                  <a:srgbClr val="7030A0"/>
                </a:solidFill>
                <a:ln w="9525">
                  <a:solidFill>
                    <a:srgbClr val="7030A0"/>
                  </a:solidFill>
                </a:ln>
                <a:effectLst/>
              </c:spPr>
            </c:marker>
            <c:bubble3D val="0"/>
            <c:spPr>
              <a:ln w="28575" cap="rnd">
                <a:noFill/>
                <a:round/>
              </a:ln>
              <a:effectLst/>
            </c:spPr>
            <c:extLst>
              <c:ext xmlns:c16="http://schemas.microsoft.com/office/drawing/2014/chart" uri="{C3380CC4-5D6E-409C-BE32-E72D297353CC}">
                <c16:uniqueId val="{00000015-6AB2-4B6E-9C1C-4BC7956D7DAA}"/>
              </c:ext>
            </c:extLst>
          </c:dPt>
          <c:dPt>
            <c:idx val="11"/>
            <c:marker>
              <c:symbol val="circle"/>
              <c:size val="5"/>
              <c:spPr>
                <a:solidFill>
                  <a:srgbClr val="7030A0"/>
                </a:solidFill>
                <a:ln w="9525">
                  <a:solidFill>
                    <a:srgbClr val="7030A0"/>
                  </a:solidFill>
                </a:ln>
                <a:effectLst/>
              </c:spPr>
            </c:marker>
            <c:bubble3D val="0"/>
            <c:extLst>
              <c:ext xmlns:c16="http://schemas.microsoft.com/office/drawing/2014/chart" uri="{C3380CC4-5D6E-409C-BE32-E72D297353CC}">
                <c16:uniqueId val="{00000016-6AB2-4B6E-9C1C-4BC7956D7DAA}"/>
              </c:ext>
            </c:extLst>
          </c:dPt>
          <c:cat>
            <c:strRef>
              <c:f>('Tipos de cambio'!$R$17:$AA$17,'Tipos de cambio'!$AC$17:$AI$17)</c:f>
              <c:strCache>
                <c:ptCount val="17"/>
                <c:pt idx="0">
                  <c:v>2016</c:v>
                </c:pt>
                <c:pt idx="1">
                  <c:v>2017</c:v>
                </c:pt>
                <c:pt idx="2">
                  <c:v>2018</c:v>
                </c:pt>
                <c:pt idx="3">
                  <c:v>2019</c:v>
                </c:pt>
                <c:pt idx="4">
                  <c:v>2020</c:v>
                </c:pt>
                <c:pt idx="5">
                  <c:v>2021</c:v>
                </c:pt>
                <c:pt idx="6">
                  <c:v>2022</c:v>
                </c:pt>
                <c:pt idx="7">
                  <c:v>2023</c:v>
                </c:pt>
                <c:pt idx="8">
                  <c:v>2024</c:v>
                </c:pt>
                <c:pt idx="9">
                  <c:v>2025</c:v>
                </c:pt>
                <c:pt idx="10">
                  <c:v>Ene. 26</c:v>
                </c:pt>
                <c:pt idx="11">
                  <c:v>Feb. 26</c:v>
                </c:pt>
                <c:pt idx="12">
                  <c:v>Mar. 26</c:v>
                </c:pt>
                <c:pt idx="13">
                  <c:v>Abr. 26</c:v>
                </c:pt>
                <c:pt idx="14">
                  <c:v>May. 26</c:v>
                </c:pt>
                <c:pt idx="15">
                  <c:v>Jun. 26</c:v>
                </c:pt>
                <c:pt idx="16">
                  <c:v>Jul. 26</c:v>
                </c:pt>
              </c:strCache>
              <c:extLst/>
            </c:strRef>
          </c:cat>
          <c:val>
            <c:numRef>
              <c:f>('Tipos de cambio'!$R$24:$AA$24,'Tipos de cambio'!$AC$24:$AI$24)</c:f>
              <c:numCache>
                <c:formatCode>#,##0.00</c:formatCode>
                <c:ptCount val="17"/>
                <c:pt idx="0">
                  <c:v>101.75120501682625</c:v>
                </c:pt>
                <c:pt idx="1">
                  <c:v>96.149170341007519</c:v>
                </c:pt>
                <c:pt idx="2">
                  <c:v>96.895546311542915</c:v>
                </c:pt>
                <c:pt idx="3">
                  <c:v>101.65117050591456</c:v>
                </c:pt>
                <c:pt idx="4">
                  <c:v>114.7258936507118</c:v>
                </c:pt>
                <c:pt idx="5">
                  <c:v>117.69839857485749</c:v>
                </c:pt>
                <c:pt idx="6">
                  <c:v>129.58901607356765</c:v>
                </c:pt>
                <c:pt idx="7">
                  <c:v>118.404453441296</c:v>
                </c:pt>
                <c:pt idx="8">
                  <c:v>130.90060483871</c:v>
                </c:pt>
                <c:pt idx="9">
                  <c:v>132.29346774193601</c:v>
                </c:pt>
                <c:pt idx="10">
                  <c:v>126.88581132761577</c:v>
                </c:pt>
                <c:pt idx="11">
                  <c:v>124.84331586001942</c:v>
                </c:pt>
                <c:pt idx="12">
                  <c:v>131.92080659075174</c:v>
                </c:pt>
                <c:pt idx="13">
                  <c:v>131.28736834262966</c:v>
                </c:pt>
                <c:pt idx="14">
                  <c:v>131.99157674457115</c:v>
                </c:pt>
                <c:pt idx="15">
                  <c:v>133.2693835602486</c:v>
                </c:pt>
                <c:pt idx="16">
                  <c:v>137.32188880336625</c:v>
                </c:pt>
              </c:numCache>
              <c:extLst/>
            </c:numRef>
          </c:val>
          <c:smooth val="0"/>
          <c:extLst>
            <c:ext xmlns:c16="http://schemas.microsoft.com/office/drawing/2014/chart" uri="{C3380CC4-5D6E-409C-BE32-E72D297353CC}">
              <c16:uniqueId val="{00000017-6AB2-4B6E-9C1C-4BC7956D7DAA}"/>
            </c:ext>
          </c:extLst>
        </c:ser>
        <c:ser>
          <c:idx val="5"/>
          <c:order val="6"/>
          <c:tx>
            <c:strRef>
              <c:f>'Tipos de cambio'!$A$23</c:f>
              <c:strCache>
                <c:ptCount val="1"/>
                <c:pt idx="0">
                  <c:v>Japón</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Pt>
            <c:idx val="10"/>
            <c:marker>
              <c:symbol val="circle"/>
              <c:size val="5"/>
              <c:spPr>
                <a:solidFill>
                  <a:schemeClr val="accent5"/>
                </a:solidFill>
                <a:ln w="9525">
                  <a:solidFill>
                    <a:schemeClr val="accent5"/>
                  </a:solidFill>
                </a:ln>
                <a:effectLst/>
              </c:spPr>
            </c:marker>
            <c:bubble3D val="0"/>
            <c:spPr>
              <a:ln w="28575" cap="rnd">
                <a:noFill/>
                <a:round/>
              </a:ln>
              <a:effectLst/>
            </c:spPr>
            <c:extLst>
              <c:ext xmlns:c16="http://schemas.microsoft.com/office/drawing/2014/chart" uri="{C3380CC4-5D6E-409C-BE32-E72D297353CC}">
                <c16:uniqueId val="{00000019-6AB2-4B6E-9C1C-4BC7956D7DAA}"/>
              </c:ext>
            </c:extLst>
          </c:dPt>
          <c:dPt>
            <c:idx val="11"/>
            <c:marker>
              <c:symbol val="circle"/>
              <c:size val="5"/>
              <c:spPr>
                <a:solidFill>
                  <a:schemeClr val="accent5"/>
                </a:solidFill>
                <a:ln w="9525">
                  <a:solidFill>
                    <a:schemeClr val="accent5"/>
                  </a:solidFill>
                </a:ln>
                <a:effectLst/>
              </c:spPr>
            </c:marker>
            <c:bubble3D val="0"/>
            <c:extLst>
              <c:ext xmlns:c16="http://schemas.microsoft.com/office/drawing/2014/chart" uri="{C3380CC4-5D6E-409C-BE32-E72D297353CC}">
                <c16:uniqueId val="{0000001A-6AB2-4B6E-9C1C-4BC7956D7DAA}"/>
              </c:ext>
            </c:extLst>
          </c:dPt>
          <c:cat>
            <c:strRef>
              <c:f>('Tipos de cambio'!$R$17:$AA$17,'Tipos de cambio'!$AC$17:$AI$17)</c:f>
              <c:strCache>
                <c:ptCount val="17"/>
                <c:pt idx="0">
                  <c:v>2016</c:v>
                </c:pt>
                <c:pt idx="1">
                  <c:v>2017</c:v>
                </c:pt>
                <c:pt idx="2">
                  <c:v>2018</c:v>
                </c:pt>
                <c:pt idx="3">
                  <c:v>2019</c:v>
                </c:pt>
                <c:pt idx="4">
                  <c:v>2020</c:v>
                </c:pt>
                <c:pt idx="5">
                  <c:v>2021</c:v>
                </c:pt>
                <c:pt idx="6">
                  <c:v>2022</c:v>
                </c:pt>
                <c:pt idx="7">
                  <c:v>2023</c:v>
                </c:pt>
                <c:pt idx="8">
                  <c:v>2024</c:v>
                </c:pt>
                <c:pt idx="9">
                  <c:v>2025</c:v>
                </c:pt>
                <c:pt idx="10">
                  <c:v>Ene. 26</c:v>
                </c:pt>
                <c:pt idx="11">
                  <c:v>Feb. 26</c:v>
                </c:pt>
                <c:pt idx="12">
                  <c:v>Mar. 26</c:v>
                </c:pt>
                <c:pt idx="13">
                  <c:v>Abr. 26</c:v>
                </c:pt>
                <c:pt idx="14">
                  <c:v>May. 26</c:v>
                </c:pt>
                <c:pt idx="15">
                  <c:v>Jun. 26</c:v>
                </c:pt>
                <c:pt idx="16">
                  <c:v>Jul. 26</c:v>
                </c:pt>
              </c:strCache>
              <c:extLst/>
            </c:strRef>
          </c:cat>
          <c:val>
            <c:numRef>
              <c:f>('Tipos de cambio'!$R$23:$AA$23,'Tipos de cambio'!$AC$23:$AI$23)</c:f>
              <c:numCache>
                <c:formatCode>#,##0.00</c:formatCode>
                <c:ptCount val="17"/>
                <c:pt idx="0">
                  <c:v>6.2202214909777389</c:v>
                </c:pt>
                <c:pt idx="1">
                  <c:v>5.7898095817064181</c:v>
                </c:pt>
                <c:pt idx="2">
                  <c:v>5.7998014587918609</c:v>
                </c:pt>
                <c:pt idx="3">
                  <c:v>6.4439775837852826</c:v>
                </c:pt>
                <c:pt idx="4">
                  <c:v>7.4167200967672251</c:v>
                </c:pt>
                <c:pt idx="5">
                  <c:v>6.9177799773899942</c:v>
                </c:pt>
                <c:pt idx="6">
                  <c:v>6.6521314876718485</c:v>
                </c:pt>
                <c:pt idx="7">
                  <c:v>5.9801214574898802</c:v>
                </c:pt>
                <c:pt idx="8">
                  <c:v>6.2372177419354804</c:v>
                </c:pt>
                <c:pt idx="9">
                  <c:v>6.3643951612903296</c:v>
                </c:pt>
                <c:pt idx="10">
                  <c:v>5.6385722705194539</c:v>
                </c:pt>
                <c:pt idx="11">
                  <c:v>5.5633902306939831</c:v>
                </c:pt>
                <c:pt idx="12">
                  <c:v>5.7385112668915381</c:v>
                </c:pt>
                <c:pt idx="13">
                  <c:v>5.6388934752532043</c:v>
                </c:pt>
                <c:pt idx="14">
                  <c:v>5.677901363878572</c:v>
                </c:pt>
                <c:pt idx="15">
                  <c:v>5.6249662543297978</c:v>
                </c:pt>
                <c:pt idx="16">
                  <c:v>5.7315037264509776</c:v>
                </c:pt>
              </c:numCache>
              <c:extLst/>
            </c:numRef>
          </c:val>
          <c:smooth val="0"/>
          <c:extLst>
            <c:ext xmlns:c16="http://schemas.microsoft.com/office/drawing/2014/chart" uri="{C3380CC4-5D6E-409C-BE32-E72D297353CC}">
              <c16:uniqueId val="{0000001B-6AB2-4B6E-9C1C-4BC7956D7DAA}"/>
            </c:ext>
          </c:extLst>
        </c:ser>
        <c:dLbls>
          <c:showLegendKey val="0"/>
          <c:showVal val="0"/>
          <c:showCatName val="0"/>
          <c:showSerName val="0"/>
          <c:showPercent val="0"/>
          <c:showBubbleSize val="0"/>
        </c:dLbls>
        <c:marker val="1"/>
        <c:smooth val="0"/>
        <c:axId val="370094056"/>
        <c:axId val="370094712"/>
        <c:extLst>
          <c:ext xmlns:c15="http://schemas.microsoft.com/office/drawing/2012/chart" uri="{02D57815-91ED-43cb-92C2-25804820EDAC}">
            <c15:filteredLineSeries>
              <c15:ser>
                <c:idx val="7"/>
                <c:order val="7"/>
                <c:tx>
                  <c:strRef>
                    <c:extLst>
                      <c:ext uri="{02D57815-91ED-43cb-92C2-25804820EDAC}">
                        <c15:formulaRef>
                          <c15:sqref>'Tipos de cambio'!$A$25</c15:sqref>
                        </c15:formulaRef>
                      </c:ext>
                    </c:extLst>
                    <c:strCache>
                      <c:ptCount val="1"/>
                      <c:pt idx="0">
                        <c:v>Dinamarca</c:v>
                      </c:pt>
                    </c:strCache>
                  </c:strRef>
                </c:tx>
                <c:spPr>
                  <a:ln w="28575" cap="rnd">
                    <a:solidFill>
                      <a:schemeClr val="accent2">
                        <a:lumMod val="60000"/>
                      </a:schemeClr>
                    </a:solidFill>
                    <a:round/>
                  </a:ln>
                  <a:effectLst/>
                </c:spPr>
                <c:marker>
                  <c:symbol val="circle"/>
                  <c:size val="5"/>
                  <c:spPr>
                    <a:solidFill>
                      <a:schemeClr val="accent2">
                        <a:lumMod val="60000"/>
                      </a:schemeClr>
                    </a:solidFill>
                    <a:ln w="9525">
                      <a:solidFill>
                        <a:schemeClr val="accent2">
                          <a:lumMod val="60000"/>
                        </a:schemeClr>
                      </a:solidFill>
                    </a:ln>
                    <a:effectLst/>
                  </c:spPr>
                </c:marker>
                <c:cat>
                  <c:strRef>
                    <c:extLst>
                      <c:ext uri="{02D57815-91ED-43cb-92C2-25804820EDAC}">
                        <c15:formulaRef>
                          <c15:sqref>('Tipos de cambio'!$R$17:$AA$17,'Tipos de cambio'!$AC$17:$AI$17)</c15:sqref>
                        </c15:formulaRef>
                      </c:ext>
                    </c:extLst>
                    <c:strCache>
                      <c:ptCount val="17"/>
                      <c:pt idx="0">
                        <c:v>2016</c:v>
                      </c:pt>
                      <c:pt idx="1">
                        <c:v>2017</c:v>
                      </c:pt>
                      <c:pt idx="2">
                        <c:v>2018</c:v>
                      </c:pt>
                      <c:pt idx="3">
                        <c:v>2019</c:v>
                      </c:pt>
                      <c:pt idx="4">
                        <c:v>2020</c:v>
                      </c:pt>
                      <c:pt idx="5">
                        <c:v>2021</c:v>
                      </c:pt>
                      <c:pt idx="6">
                        <c:v>2022</c:v>
                      </c:pt>
                      <c:pt idx="7">
                        <c:v>2023</c:v>
                      </c:pt>
                      <c:pt idx="8">
                        <c:v>2024</c:v>
                      </c:pt>
                      <c:pt idx="9">
                        <c:v>2025</c:v>
                      </c:pt>
                      <c:pt idx="10">
                        <c:v>Ene. 26</c:v>
                      </c:pt>
                      <c:pt idx="11">
                        <c:v>Feb. 26</c:v>
                      </c:pt>
                      <c:pt idx="12">
                        <c:v>Mar. 26</c:v>
                      </c:pt>
                      <c:pt idx="13">
                        <c:v>Abr. 26</c:v>
                      </c:pt>
                      <c:pt idx="14">
                        <c:v>May. 26</c:v>
                      </c:pt>
                      <c:pt idx="15">
                        <c:v>Jun. 26</c:v>
                      </c:pt>
                      <c:pt idx="16">
                        <c:v>Jul. 26</c:v>
                      </c:pt>
                    </c:strCache>
                  </c:strRef>
                </c:cat>
                <c:val>
                  <c:numRef>
                    <c:extLst>
                      <c:ext uri="{02D57815-91ED-43cb-92C2-25804820EDAC}">
                        <c15:formulaRef>
                          <c15:sqref>('Tipos de cambio'!$R$25:$AA$25,'Tipos de cambio'!$AC$25:$AI$25)</c15:sqref>
                        </c15:formulaRef>
                      </c:ext>
                    </c:extLst>
                    <c:numCache>
                      <c:formatCode>#,##0.00</c:formatCode>
                      <c:ptCount val="17"/>
                      <c:pt idx="0">
                        <c:v>100.58528872856098</c:v>
                      </c:pt>
                      <c:pt idx="1">
                        <c:v>98.340469953078184</c:v>
                      </c:pt>
                      <c:pt idx="2">
                        <c:v>101.45700924183159</c:v>
                      </c:pt>
                      <c:pt idx="3">
                        <c:v>105.36610219464309</c:v>
                      </c:pt>
                      <c:pt idx="4">
                        <c:v>121.06638046325664</c:v>
                      </c:pt>
                      <c:pt idx="5">
                        <c:v>120.76261848297511</c:v>
                      </c:pt>
                      <c:pt idx="6">
                        <c:v>123.41880516011464</c:v>
                      </c:pt>
                      <c:pt idx="7">
                        <c:v>121.767651821862</c:v>
                      </c:pt>
                      <c:pt idx="8">
                        <c:v>136.846451612903</c:v>
                      </c:pt>
                      <c:pt idx="9">
                        <c:v>143.86979838709701</c:v>
                      </c:pt>
                      <c:pt idx="10">
                        <c:v>138.83343679183889</c:v>
                      </c:pt>
                      <c:pt idx="11">
                        <c:v>136.49513331718231</c:v>
                      </c:pt>
                      <c:pt idx="12">
                        <c:v>140.9337357668027</c:v>
                      </c:pt>
                      <c:pt idx="13">
                        <c:v>140.50610367681128</c:v>
                      </c:pt>
                      <c:pt idx="14">
                        <c:v>140.33116440723151</c:v>
                      </c:pt>
                      <c:pt idx="15">
                        <c:v>139.31113537679082</c:v>
                      </c:pt>
                      <c:pt idx="16">
                        <c:v>142.22412027151373</c:v>
                      </c:pt>
                    </c:numCache>
                  </c:numRef>
                </c:val>
                <c:smooth val="0"/>
                <c:extLst>
                  <c:ext xmlns:c16="http://schemas.microsoft.com/office/drawing/2014/chart" uri="{C3380CC4-5D6E-409C-BE32-E72D297353CC}">
                    <c16:uniqueId val="{0000001C-6AB2-4B6E-9C1C-4BC7956D7DAA}"/>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'Tipos de cambio'!$A$26</c15:sqref>
                        </c15:formulaRef>
                      </c:ext>
                    </c:extLst>
                    <c:strCache>
                      <c:ptCount val="1"/>
                      <c:pt idx="0">
                        <c:v>México</c:v>
                      </c:pt>
                    </c:strCache>
                  </c:strRef>
                </c:tx>
                <c:spPr>
                  <a:ln w="28575" cap="rnd">
                    <a:solidFill>
                      <a:schemeClr val="accent3">
                        <a:lumMod val="60000"/>
                      </a:schemeClr>
                    </a:solidFill>
                    <a:round/>
                  </a:ln>
                  <a:effectLst/>
                </c:spPr>
                <c:marker>
                  <c:symbol val="circle"/>
                  <c:size val="5"/>
                  <c:spPr>
                    <a:solidFill>
                      <a:schemeClr val="accent3">
                        <a:lumMod val="60000"/>
                      </a:schemeClr>
                    </a:solidFill>
                    <a:ln w="9525">
                      <a:solidFill>
                        <a:schemeClr val="accent3">
                          <a:lumMod val="60000"/>
                        </a:schemeClr>
                      </a:solidFill>
                    </a:ln>
                    <a:effectLst/>
                  </c:spPr>
                </c:marker>
                <c:cat>
                  <c:strRef>
                    <c:extLst xmlns:c15="http://schemas.microsoft.com/office/drawing/2012/chart">
                      <c:ext xmlns:c15="http://schemas.microsoft.com/office/drawing/2012/chart" uri="{02D57815-91ED-43cb-92C2-25804820EDAC}">
                        <c15:formulaRef>
                          <c15:sqref>('Tipos de cambio'!$R$17:$AA$17,'Tipos de cambio'!$AC$17:$AI$17)</c15:sqref>
                        </c15:formulaRef>
                      </c:ext>
                    </c:extLst>
                    <c:strCache>
                      <c:ptCount val="17"/>
                      <c:pt idx="0">
                        <c:v>2016</c:v>
                      </c:pt>
                      <c:pt idx="1">
                        <c:v>2017</c:v>
                      </c:pt>
                      <c:pt idx="2">
                        <c:v>2018</c:v>
                      </c:pt>
                      <c:pt idx="3">
                        <c:v>2019</c:v>
                      </c:pt>
                      <c:pt idx="4">
                        <c:v>2020</c:v>
                      </c:pt>
                      <c:pt idx="5">
                        <c:v>2021</c:v>
                      </c:pt>
                      <c:pt idx="6">
                        <c:v>2022</c:v>
                      </c:pt>
                      <c:pt idx="7">
                        <c:v>2023</c:v>
                      </c:pt>
                      <c:pt idx="8">
                        <c:v>2024</c:v>
                      </c:pt>
                      <c:pt idx="9">
                        <c:v>2025</c:v>
                      </c:pt>
                      <c:pt idx="10">
                        <c:v>Ene. 26</c:v>
                      </c:pt>
                      <c:pt idx="11">
                        <c:v>Feb. 26</c:v>
                      </c:pt>
                      <c:pt idx="12">
                        <c:v>Mar. 26</c:v>
                      </c:pt>
                      <c:pt idx="13">
                        <c:v>Abr. 26</c:v>
                      </c:pt>
                      <c:pt idx="14">
                        <c:v>May. 26</c:v>
                      </c:pt>
                      <c:pt idx="15">
                        <c:v>Jun. 26</c:v>
                      </c:pt>
                      <c:pt idx="16">
                        <c:v>Jul. 26</c:v>
                      </c:pt>
                    </c:strCache>
                  </c:strRef>
                </c:cat>
                <c:val>
                  <c:numRef>
                    <c:extLst xmlns:c15="http://schemas.microsoft.com/office/drawing/2012/chart">
                      <c:ext xmlns:c15="http://schemas.microsoft.com/office/drawing/2012/chart" uri="{02D57815-91ED-43cb-92C2-25804820EDAC}">
                        <c15:formulaRef>
                          <c15:sqref>('Tipos de cambio'!$R$26:$AA$26,'Tipos de cambio'!$AC$26:$AI$26)</c15:sqref>
                        </c15:formulaRef>
                      </c:ext>
                    </c:extLst>
                    <c:numCache>
                      <c:formatCode>#,##0.00</c:formatCode>
                      <c:ptCount val="17"/>
                      <c:pt idx="0">
                        <c:v>36.265189079664765</c:v>
                      </c:pt>
                      <c:pt idx="1">
                        <c:v>34.314528796200797</c:v>
                      </c:pt>
                      <c:pt idx="2">
                        <c:v>33.299954070568596</c:v>
                      </c:pt>
                      <c:pt idx="3">
                        <c:v>36.488620111275637</c:v>
                      </c:pt>
                      <c:pt idx="4">
                        <c:v>36.878660576643291</c:v>
                      </c:pt>
                      <c:pt idx="5">
                        <c:v>37.440234264228259</c:v>
                      </c:pt>
                      <c:pt idx="6">
                        <c:v>43.349915066456802</c:v>
                      </c:pt>
                      <c:pt idx="7">
                        <c:v>47.367530364372499</c:v>
                      </c:pt>
                      <c:pt idx="8">
                        <c:v>51.851169354838802</c:v>
                      </c:pt>
                      <c:pt idx="9">
                        <c:v>49.5750806451613</c:v>
                      </c:pt>
                      <c:pt idx="10">
                        <c:v>50.018282008536559</c:v>
                      </c:pt>
                      <c:pt idx="11">
                        <c:v>50.007498050071888</c:v>
                      </c:pt>
                      <c:pt idx="12">
                        <c:v>51.310099074464219</c:v>
                      </c:pt>
                      <c:pt idx="13">
                        <c:v>51.415299749271462</c:v>
                      </c:pt>
                      <c:pt idx="14">
                        <c:v>51.875646539990051</c:v>
                      </c:pt>
                      <c:pt idx="15">
                        <c:v>51.997102359718411</c:v>
                      </c:pt>
                      <c:pt idx="16">
                        <c:v>53.305658540774992</c:v>
                      </c:pt>
                    </c:numCache>
                  </c:numRef>
                </c:val>
                <c:smooth val="0"/>
                <c:extLst xmlns:c15="http://schemas.microsoft.com/office/drawing/2012/chart">
                  <c:ext xmlns:c16="http://schemas.microsoft.com/office/drawing/2014/chart" uri="{C3380CC4-5D6E-409C-BE32-E72D297353CC}">
                    <c16:uniqueId val="{0000001D-6AB2-4B6E-9C1C-4BC7956D7DAA}"/>
                  </c:ext>
                </c:extLst>
              </c15:ser>
            </c15:filteredLineSeries>
          </c:ext>
        </c:extLst>
      </c:lineChart>
      <c:catAx>
        <c:axId val="370094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L"/>
          </a:p>
        </c:txPr>
        <c:crossAx val="370094712"/>
        <c:crosses val="autoZero"/>
        <c:auto val="1"/>
        <c:lblAlgn val="ctr"/>
        <c:lblOffset val="100"/>
        <c:noMultiLvlLbl val="0"/>
      </c:catAx>
      <c:valAx>
        <c:axId val="37009471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L"/>
          </a:p>
        </c:txPr>
        <c:crossAx val="370094056"/>
        <c:crosses val="autoZero"/>
        <c:crossBetween val="between"/>
        <c:majorUnit val="100"/>
      </c:valAx>
      <c:spPr>
        <a:noFill/>
        <a:ln>
          <a:noFill/>
        </a:ln>
        <a:effectLst/>
      </c:spPr>
    </c:plotArea>
    <c:legend>
      <c:legendPos val="r"/>
      <c:layout>
        <c:manualLayout>
          <c:xMode val="edge"/>
          <c:yMode val="edge"/>
          <c:x val="0.86207904838078153"/>
          <c:y val="0.10179297019746963"/>
          <c:w val="0.12545799443910299"/>
          <c:h val="0.75137326498536317"/>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L"/>
        </a:p>
      </c:txPr>
    </c:legend>
    <c:plotVisOnly val="1"/>
    <c:dispBlanksAs val="gap"/>
    <c:showDLblsOverMax val="0"/>
  </c:chart>
  <c:spPr>
    <a:noFill/>
    <a:ln>
      <a:noFill/>
    </a:ln>
    <a:effectLst/>
  </c:spPr>
  <c:txPr>
    <a:bodyPr/>
    <a:lstStyle/>
    <a:p>
      <a:pPr>
        <a:defRPr/>
      </a:pPr>
      <a:endParaRPr lang="es-CL"/>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4"/>
          <c:order val="0"/>
          <c:tx>
            <c:strRef>
              <c:f>TCMV!$A$80</c:f>
              <c:strCache>
                <c:ptCount val="1"/>
                <c:pt idx="0">
                  <c:v>Índice $/US$</c:v>
                </c:pt>
              </c:strCache>
            </c:strRef>
          </c:tx>
          <c:spPr>
            <a:ln w="34925" cap="rnd">
              <a:solidFill>
                <a:schemeClr val="accent2"/>
              </a:solidFill>
              <a:round/>
            </a:ln>
            <a:effectLst/>
          </c:spPr>
          <c:marker>
            <c:symbol val="circle"/>
            <c:size val="7"/>
            <c:spPr>
              <a:solidFill>
                <a:schemeClr val="accent2"/>
              </a:solidFill>
              <a:ln w="9525">
                <a:solidFill>
                  <a:schemeClr val="accent2"/>
                </a:solidFill>
              </a:ln>
              <a:effectLst/>
            </c:spPr>
          </c:marker>
          <c:dPt>
            <c:idx val="16"/>
            <c:marker>
              <c:symbol val="circle"/>
              <c:size val="7"/>
              <c:spPr>
                <a:solidFill>
                  <a:schemeClr val="accent2"/>
                </a:solidFill>
                <a:ln w="9525">
                  <a:solidFill>
                    <a:schemeClr val="accent2"/>
                  </a:solidFill>
                </a:ln>
                <a:effectLst/>
              </c:spPr>
            </c:marker>
            <c:bubble3D val="0"/>
            <c:spPr>
              <a:ln w="34925" cap="rnd">
                <a:solidFill>
                  <a:schemeClr val="accent2"/>
                </a:solidFill>
                <a:prstDash val="solid"/>
                <a:round/>
              </a:ln>
              <a:effectLst/>
            </c:spPr>
            <c:extLst>
              <c:ext xmlns:c16="http://schemas.microsoft.com/office/drawing/2014/chart" uri="{C3380CC4-5D6E-409C-BE32-E72D297353CC}">
                <c16:uniqueId val="{00000001-DC9D-4C32-BA04-9C3A48F20A36}"/>
              </c:ext>
            </c:extLst>
          </c:dPt>
          <c:dLbls>
            <c:dLbl>
              <c:idx val="9"/>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C9D-4C32-BA04-9C3A48F20A36}"/>
                </c:ext>
              </c:extLst>
            </c:dLbl>
            <c:dLbl>
              <c:idx val="1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C9D-4C32-BA04-9C3A48F20A36}"/>
                </c:ext>
              </c:extLst>
            </c:dLbl>
            <c:dLbl>
              <c:idx val="16"/>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C9D-4C32-BA04-9C3A48F20A3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L"/>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(TCMV!$V$75:$AE$75,TCMV!$AG$75:$AM$75)</c:f>
              <c:strCache>
                <c:ptCount val="17"/>
                <c:pt idx="0">
                  <c:v>2016</c:v>
                </c:pt>
                <c:pt idx="1">
                  <c:v>2017</c:v>
                </c:pt>
                <c:pt idx="2">
                  <c:v>2018</c:v>
                </c:pt>
                <c:pt idx="3">
                  <c:v>2019</c:v>
                </c:pt>
                <c:pt idx="4">
                  <c:v>2020</c:v>
                </c:pt>
                <c:pt idx="5">
                  <c:v>2021</c:v>
                </c:pt>
                <c:pt idx="6">
                  <c:v>2022</c:v>
                </c:pt>
                <c:pt idx="7">
                  <c:v>2023</c:v>
                </c:pt>
                <c:pt idx="8">
                  <c:v>2024</c:v>
                </c:pt>
                <c:pt idx="9">
                  <c:v>2025</c:v>
                </c:pt>
                <c:pt idx="10">
                  <c:v>Ene. 26</c:v>
                </c:pt>
                <c:pt idx="11">
                  <c:v>Feb. 26</c:v>
                </c:pt>
                <c:pt idx="12">
                  <c:v>Mar. 26</c:v>
                </c:pt>
                <c:pt idx="13">
                  <c:v>Abr. 26</c:v>
                </c:pt>
                <c:pt idx="14">
                  <c:v>May. 26</c:v>
                </c:pt>
                <c:pt idx="15">
                  <c:v>Jun. 26</c:v>
                </c:pt>
                <c:pt idx="16">
                  <c:v>Jul. 26</c:v>
                </c:pt>
              </c:strCache>
              <c:extLst/>
            </c:strRef>
          </c:cat>
          <c:val>
            <c:numRef>
              <c:f>(TCMV!$V$80:$AE$80,TCMV!$AG$80:$AM$80)</c:f>
              <c:numCache>
                <c:formatCode>0.0</c:formatCode>
                <c:ptCount val="17"/>
                <c:pt idx="0" formatCode="General">
                  <c:v>100</c:v>
                </c:pt>
                <c:pt idx="1">
                  <c:v>95.936418769062584</c:v>
                </c:pt>
                <c:pt idx="2">
                  <c:v>94.601078913608021</c:v>
                </c:pt>
                <c:pt idx="3">
                  <c:v>103.81167139245132</c:v>
                </c:pt>
                <c:pt idx="4">
                  <c:v>117.04844633863121</c:v>
                </c:pt>
                <c:pt idx="5">
                  <c:v>112.18032955450694</c:v>
                </c:pt>
                <c:pt idx="6">
                  <c:v>128.88441708830777</c:v>
                </c:pt>
                <c:pt idx="7">
                  <c:v>123.97062776966294</c:v>
                </c:pt>
                <c:pt idx="8">
                  <c:v>139.41152796281349</c:v>
                </c:pt>
                <c:pt idx="9">
                  <c:v>140.60219053701766</c:v>
                </c:pt>
                <c:pt idx="10">
                  <c:v>130.60333508499596</c:v>
                </c:pt>
                <c:pt idx="11">
                  <c:v>127.3609203281604</c:v>
                </c:pt>
                <c:pt idx="12">
                  <c:v>134.43404217614656</c:v>
                </c:pt>
                <c:pt idx="13">
                  <c:v>132.66004451056065</c:v>
                </c:pt>
                <c:pt idx="14">
                  <c:v>132.62335954515737</c:v>
                </c:pt>
                <c:pt idx="15">
                  <c:v>133.47237191546515</c:v>
                </c:pt>
                <c:pt idx="16">
                  <c:v>137.54808008852171</c:v>
                </c:pt>
              </c:numCache>
              <c:extLst/>
            </c:numRef>
          </c:val>
          <c:smooth val="0"/>
          <c:extLst>
            <c:ext xmlns:c16="http://schemas.microsoft.com/office/drawing/2014/chart" uri="{C3380CC4-5D6E-409C-BE32-E72D297353CC}">
              <c16:uniqueId val="{00000004-DC9D-4C32-BA04-9C3A48F20A36}"/>
            </c:ext>
          </c:extLst>
        </c:ser>
        <c:ser>
          <c:idx val="0"/>
          <c:order val="1"/>
          <c:tx>
            <c:strRef>
              <c:f>TCMV!$A$76</c:f>
              <c:strCache>
                <c:ptCount val="1"/>
                <c:pt idx="0">
                  <c:v>TCMV</c:v>
                </c:pt>
              </c:strCache>
            </c:strRef>
          </c:tx>
          <c:spPr>
            <a:ln w="34925" cap="rnd">
              <a:solidFill>
                <a:schemeClr val="accent1"/>
              </a:solidFill>
              <a:round/>
            </a:ln>
            <a:effectLst/>
          </c:spPr>
          <c:marker>
            <c:symbol val="circle"/>
            <c:size val="7"/>
            <c:spPr>
              <a:solidFill>
                <a:schemeClr val="accent1"/>
              </a:solidFill>
              <a:ln w="9525">
                <a:solidFill>
                  <a:schemeClr val="accent1"/>
                </a:solidFill>
              </a:ln>
              <a:effectLst/>
            </c:spPr>
          </c:marker>
          <c:dPt>
            <c:idx val="16"/>
            <c:marker>
              <c:symbol val="circle"/>
              <c:size val="7"/>
              <c:spPr>
                <a:solidFill>
                  <a:schemeClr val="accent1"/>
                </a:solidFill>
                <a:ln w="9525">
                  <a:solidFill>
                    <a:schemeClr val="accent1"/>
                  </a:solidFill>
                </a:ln>
                <a:effectLst/>
              </c:spPr>
            </c:marker>
            <c:bubble3D val="0"/>
            <c:spPr>
              <a:ln w="34925" cap="rnd" cmpd="sng">
                <a:solidFill>
                  <a:schemeClr val="accent1"/>
                </a:solidFill>
                <a:prstDash val="solid"/>
                <a:round/>
              </a:ln>
              <a:effectLst/>
            </c:spPr>
            <c:extLst>
              <c:ext xmlns:c16="http://schemas.microsoft.com/office/drawing/2014/chart" uri="{C3380CC4-5D6E-409C-BE32-E72D297353CC}">
                <c16:uniqueId val="{00000006-DC9D-4C32-BA04-9C3A48F20A36}"/>
              </c:ext>
            </c:extLst>
          </c:dPt>
          <c:dLbls>
            <c:dLbl>
              <c:idx val="9"/>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C9D-4C32-BA04-9C3A48F20A36}"/>
                </c:ext>
              </c:extLst>
            </c:dLbl>
            <c:dLbl>
              <c:idx val="15"/>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C9D-4C32-BA04-9C3A48F20A36}"/>
                </c:ext>
              </c:extLst>
            </c:dLbl>
            <c:dLbl>
              <c:idx val="16"/>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C9D-4C32-BA04-9C3A48F20A3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L"/>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(TCMV!$V$75:$AE$75,TCMV!$AG$75:$AM$75)</c:f>
              <c:strCache>
                <c:ptCount val="17"/>
                <c:pt idx="0">
                  <c:v>2016</c:v>
                </c:pt>
                <c:pt idx="1">
                  <c:v>2017</c:v>
                </c:pt>
                <c:pt idx="2">
                  <c:v>2018</c:v>
                </c:pt>
                <c:pt idx="3">
                  <c:v>2019</c:v>
                </c:pt>
                <c:pt idx="4">
                  <c:v>2020</c:v>
                </c:pt>
                <c:pt idx="5">
                  <c:v>2021</c:v>
                </c:pt>
                <c:pt idx="6">
                  <c:v>2022</c:v>
                </c:pt>
                <c:pt idx="7">
                  <c:v>2023</c:v>
                </c:pt>
                <c:pt idx="8">
                  <c:v>2024</c:v>
                </c:pt>
                <c:pt idx="9">
                  <c:v>2025</c:v>
                </c:pt>
                <c:pt idx="10">
                  <c:v>Ene. 26</c:v>
                </c:pt>
                <c:pt idx="11">
                  <c:v>Feb. 26</c:v>
                </c:pt>
                <c:pt idx="12">
                  <c:v>Mar. 26</c:v>
                </c:pt>
                <c:pt idx="13">
                  <c:v>Abr. 26</c:v>
                </c:pt>
                <c:pt idx="14">
                  <c:v>May. 26</c:v>
                </c:pt>
                <c:pt idx="15">
                  <c:v>Jun. 26</c:v>
                </c:pt>
                <c:pt idx="16">
                  <c:v>Jul. 26</c:v>
                </c:pt>
              </c:strCache>
              <c:extLst/>
            </c:strRef>
          </c:cat>
          <c:val>
            <c:numRef>
              <c:f>(TCMV!$V$76:$AE$76,TCMV!$AG$76:$AM$76)</c:f>
              <c:numCache>
                <c:formatCode>0.0</c:formatCode>
                <c:ptCount val="17"/>
                <c:pt idx="0">
                  <c:v>100</c:v>
                </c:pt>
                <c:pt idx="1">
                  <c:v>96.325269401848075</c:v>
                </c:pt>
                <c:pt idx="2">
                  <c:v>96.299932157084541</c:v>
                </c:pt>
                <c:pt idx="3">
                  <c:v>101.59438132579557</c:v>
                </c:pt>
                <c:pt idx="4">
                  <c:v>110.9837552961208</c:v>
                </c:pt>
                <c:pt idx="5">
                  <c:v>109.20169640205739</c:v>
                </c:pt>
                <c:pt idx="6">
                  <c:v>117.15803885120492</c:v>
                </c:pt>
                <c:pt idx="7">
                  <c:v>112.40422945087064</c:v>
                </c:pt>
                <c:pt idx="8">
                  <c:v>123.44977418430013</c:v>
                </c:pt>
                <c:pt idx="9">
                  <c:v>125.19927460380039</c:v>
                </c:pt>
                <c:pt idx="10">
                  <c:v>122.33329456670569</c:v>
                </c:pt>
                <c:pt idx="11">
                  <c:v>120.81006580391507</c:v>
                </c:pt>
                <c:pt idx="12">
                  <c:v>125.06164166794466</c:v>
                </c:pt>
                <c:pt idx="13">
                  <c:v>124.79356818089732</c:v>
                </c:pt>
                <c:pt idx="14">
                  <c:v>125.26030059542519</c:v>
                </c:pt>
                <c:pt idx="15">
                  <c:v>124.84264902626121</c:v>
                </c:pt>
                <c:pt idx="16">
                  <c:v>127.80057682390346</c:v>
                </c:pt>
              </c:numCache>
              <c:extLst/>
            </c:numRef>
          </c:val>
          <c:smooth val="0"/>
          <c:extLst>
            <c:ext xmlns:c16="http://schemas.microsoft.com/office/drawing/2014/chart" uri="{C3380CC4-5D6E-409C-BE32-E72D297353CC}">
              <c16:uniqueId val="{00000009-DC9D-4C32-BA04-9C3A48F20A36}"/>
            </c:ext>
          </c:extLst>
        </c:ser>
        <c:dLbls>
          <c:showLegendKey val="0"/>
          <c:showVal val="0"/>
          <c:showCatName val="0"/>
          <c:showSerName val="0"/>
          <c:showPercent val="0"/>
          <c:showBubbleSize val="0"/>
        </c:dLbls>
        <c:marker val="1"/>
        <c:smooth val="0"/>
        <c:axId val="532976664"/>
        <c:axId val="532977056"/>
        <c:extLst/>
      </c:lineChart>
      <c:catAx>
        <c:axId val="53297666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L"/>
          </a:p>
        </c:txPr>
        <c:crossAx val="532977056"/>
        <c:crosses val="autoZero"/>
        <c:auto val="1"/>
        <c:lblAlgn val="ctr"/>
        <c:lblOffset val="100"/>
        <c:noMultiLvlLbl val="0"/>
      </c:catAx>
      <c:valAx>
        <c:axId val="532977056"/>
        <c:scaling>
          <c:orientation val="minMax"/>
          <c:min val="60"/>
        </c:scaling>
        <c:delete val="0"/>
        <c:axPos val="l"/>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L"/>
          </a:p>
        </c:txPr>
        <c:crossAx val="532976664"/>
        <c:crosses val="autoZero"/>
        <c:crossBetween val="between"/>
      </c:valAx>
      <c:spPr>
        <a:noFill/>
        <a:ln>
          <a:noFill/>
        </a:ln>
        <a:effectLst/>
      </c:spPr>
    </c:plotArea>
    <c:legend>
      <c:legendPos val="l"/>
      <c:layout>
        <c:manualLayout>
          <c:xMode val="edge"/>
          <c:yMode val="edge"/>
          <c:x val="0.11669784018085134"/>
          <c:y val="6.0265917508204467E-2"/>
          <c:w val="0.13689823005861537"/>
          <c:h val="0.20089426321709788"/>
        </c:manualLayout>
      </c:layout>
      <c:overlay val="1"/>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L"/>
        </a:p>
      </c:txPr>
    </c:legend>
    <c:plotVisOnly val="1"/>
    <c:dispBlanksAs val="gap"/>
    <c:showDLblsOverMax val="0"/>
  </c:chart>
  <c:spPr>
    <a:noFill/>
    <a:ln>
      <a:noFill/>
    </a:ln>
    <a:effectLst/>
  </c:spPr>
  <c:txPr>
    <a:bodyPr/>
    <a:lstStyle/>
    <a:p>
      <a:pPr>
        <a:defRPr/>
      </a:pPr>
      <a:endParaRPr lang="es-C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barChart>
        <c:barDir val="col"/>
        <c:grouping val="stacked"/>
        <c:varyColors val="0"/>
        <c:ser>
          <c:idx val="0"/>
          <c:order val="0"/>
          <c:tx>
            <c:strRef>
              <c:f>Embotellado!$A$21</c:f>
              <c:strCache>
                <c:ptCount val="1"/>
                <c:pt idx="0">
                  <c:v>Volumen</c:v>
                </c:pt>
              </c:strCache>
            </c:strRef>
          </c:tx>
          <c:spPr>
            <a:solidFill>
              <a:schemeClr val="accent4"/>
            </a:solidFill>
            <a:ln>
              <a:noFill/>
            </a:ln>
            <a:effectLst/>
          </c:spPr>
          <c:invertIfNegative val="0"/>
          <c:cat>
            <c:strRef>
              <c:f>Embotellado!$B$20:$C$20</c:f>
              <c:strCache>
                <c:ptCount val="2"/>
                <c:pt idx="0">
                  <c:v>Ene-Jul 2025</c:v>
                </c:pt>
                <c:pt idx="1">
                  <c:v>Ene-Jul 2026</c:v>
                </c:pt>
              </c:strCache>
            </c:strRef>
          </c:cat>
          <c:val>
            <c:numRef>
              <c:f>Embotellado!$B$21:$C$21</c:f>
              <c:numCache>
                <c:formatCode>#,##0.0</c:formatCode>
                <c:ptCount val="2"/>
                <c:pt idx="0">
                  <c:v>27.177095000000001</c:v>
                </c:pt>
                <c:pt idx="1">
                  <c:v>24.699328000000001</c:v>
                </c:pt>
              </c:numCache>
            </c:numRef>
          </c:val>
          <c:extLst>
            <c:ext xmlns:c16="http://schemas.microsoft.com/office/drawing/2014/chart" uri="{C3380CC4-5D6E-409C-BE32-E72D297353CC}">
              <c16:uniqueId val="{00000000-7D26-4FED-AF96-B4EF8309F4B8}"/>
            </c:ext>
          </c:extLst>
        </c:ser>
        <c:dLbls>
          <c:showLegendKey val="0"/>
          <c:showVal val="0"/>
          <c:showCatName val="0"/>
          <c:showSerName val="0"/>
          <c:showPercent val="0"/>
          <c:showBubbleSize val="0"/>
        </c:dLbls>
        <c:gapWidth val="150"/>
        <c:overlap val="100"/>
        <c:axId val="-2056632616"/>
        <c:axId val="-2056629096"/>
      </c:barChart>
      <c:catAx>
        <c:axId val="-205663261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Candara" panose="020E0502030303020204" pitchFamily="34" charset="0"/>
                <a:ea typeface="+mn-ea"/>
                <a:cs typeface="+mn-cs"/>
              </a:defRPr>
            </a:pPr>
            <a:endParaRPr lang="es-CL"/>
          </a:p>
        </c:txPr>
        <c:crossAx val="-2056629096"/>
        <c:crosses val="autoZero"/>
        <c:auto val="1"/>
        <c:lblAlgn val="ctr"/>
        <c:lblOffset val="100"/>
        <c:noMultiLvlLbl val="0"/>
      </c:catAx>
      <c:valAx>
        <c:axId val="-2056629096"/>
        <c:scaling>
          <c:orientation val="minMax"/>
          <c:max val="60"/>
          <c:min val="0"/>
        </c:scaling>
        <c:delete val="1"/>
        <c:axPos val="l"/>
        <c:majorGridlines>
          <c:spPr>
            <a:ln w="9525" cap="flat" cmpd="sng" algn="ctr">
              <a:noFill/>
              <a:round/>
            </a:ln>
            <a:effectLst/>
          </c:spPr>
        </c:majorGridlines>
        <c:numFmt formatCode="#,##0.0" sourceLinked="1"/>
        <c:majorTickMark val="out"/>
        <c:minorTickMark val="none"/>
        <c:tickLblPos val="nextTo"/>
        <c:crossAx val="-205663261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800">
          <a:latin typeface="Candara" panose="020E0502030303020204" pitchFamily="34" charset="0"/>
        </a:defRPr>
      </a:pPr>
      <a:endParaRPr lang="es-CL"/>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5.4040304705998049E-2"/>
          <c:y val="0.10606265364659651"/>
          <c:w val="0.86790147738533807"/>
          <c:h val="0.68815909549890442"/>
        </c:manualLayout>
      </c:layout>
      <c:barChart>
        <c:barDir val="col"/>
        <c:grouping val="stacked"/>
        <c:varyColors val="0"/>
        <c:ser>
          <c:idx val="0"/>
          <c:order val="0"/>
          <c:tx>
            <c:strRef>
              <c:f>Embotellado!$A$10</c:f>
              <c:strCache>
                <c:ptCount val="1"/>
                <c:pt idx="0">
                  <c:v>Total</c:v>
                </c:pt>
              </c:strCache>
            </c:strRef>
          </c:tx>
          <c:spPr>
            <a:solidFill>
              <a:schemeClr val="accent2"/>
            </a:solidFill>
            <a:ln>
              <a:noFill/>
            </a:ln>
            <a:effectLst/>
          </c:spPr>
          <c:invertIfNegative val="0"/>
          <c:cat>
            <c:strRef>
              <c:f>Embotellado!$B$5:$C$5</c:f>
              <c:strCache>
                <c:ptCount val="2"/>
                <c:pt idx="0">
                  <c:v>Jul.2025</c:v>
                </c:pt>
                <c:pt idx="1">
                  <c:v>Jul.2026</c:v>
                </c:pt>
              </c:strCache>
            </c:strRef>
          </c:cat>
          <c:val>
            <c:numRef>
              <c:f>Embotellado!$B$10:$C$10</c:f>
              <c:numCache>
                <c:formatCode>#,##0.0</c:formatCode>
                <c:ptCount val="2"/>
                <c:pt idx="0">
                  <c:v>132.849369</c:v>
                </c:pt>
                <c:pt idx="1">
                  <c:v>118.396348</c:v>
                </c:pt>
              </c:numCache>
            </c:numRef>
          </c:val>
          <c:extLst>
            <c:ext xmlns:c16="http://schemas.microsoft.com/office/drawing/2014/chart" uri="{C3380CC4-5D6E-409C-BE32-E72D297353CC}">
              <c16:uniqueId val="{00000000-9FC3-4147-8A12-02E5052B6A78}"/>
            </c:ext>
          </c:extLst>
        </c:ser>
        <c:dLbls>
          <c:showLegendKey val="0"/>
          <c:showVal val="0"/>
          <c:showCatName val="0"/>
          <c:showSerName val="0"/>
          <c:showPercent val="0"/>
          <c:showBubbleSize val="0"/>
        </c:dLbls>
        <c:gapWidth val="150"/>
        <c:overlap val="100"/>
        <c:axId val="-2110369400"/>
        <c:axId val="-2110468952"/>
      </c:barChart>
      <c:catAx>
        <c:axId val="-211036940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Candara" panose="020E0502030303020204" pitchFamily="34" charset="0"/>
                <a:ea typeface="+mn-ea"/>
                <a:cs typeface="+mn-cs"/>
              </a:defRPr>
            </a:pPr>
            <a:endParaRPr lang="es-CL"/>
          </a:p>
        </c:txPr>
        <c:crossAx val="-2110468952"/>
        <c:crosses val="autoZero"/>
        <c:auto val="1"/>
        <c:lblAlgn val="ctr"/>
        <c:lblOffset val="100"/>
        <c:noMultiLvlLbl val="0"/>
      </c:catAx>
      <c:valAx>
        <c:axId val="-2110468952"/>
        <c:scaling>
          <c:orientation val="minMax"/>
          <c:max val="1650"/>
          <c:min val="0"/>
        </c:scaling>
        <c:delete val="1"/>
        <c:axPos val="l"/>
        <c:majorGridlines>
          <c:spPr>
            <a:ln w="9525" cap="flat" cmpd="sng" algn="ctr">
              <a:noFill/>
              <a:round/>
            </a:ln>
            <a:effectLst/>
          </c:spPr>
        </c:majorGridlines>
        <c:numFmt formatCode="#,##0.0" sourceLinked="1"/>
        <c:majorTickMark val="out"/>
        <c:minorTickMark val="none"/>
        <c:tickLblPos val="nextTo"/>
        <c:crossAx val="-2110369400"/>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800">
          <a:latin typeface="Candara" panose="020E0502030303020204" pitchFamily="34" charset="0"/>
        </a:defRPr>
      </a:pPr>
      <a:endParaRPr lang="es-C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barChart>
        <c:barDir val="col"/>
        <c:grouping val="stacked"/>
        <c:varyColors val="0"/>
        <c:ser>
          <c:idx val="0"/>
          <c:order val="0"/>
          <c:tx>
            <c:strRef>
              <c:f>Embotellado!$A$6</c:f>
              <c:strCache>
                <c:ptCount val="1"/>
                <c:pt idx="0">
                  <c:v>Total</c:v>
                </c:pt>
              </c:strCache>
            </c:strRef>
          </c:tx>
          <c:spPr>
            <a:solidFill>
              <a:schemeClr val="accent4"/>
            </a:solidFill>
            <a:ln>
              <a:noFill/>
            </a:ln>
            <a:effectLst/>
          </c:spPr>
          <c:invertIfNegative val="0"/>
          <c:cat>
            <c:strRef>
              <c:f>Embotellado!$B$5:$C$5</c:f>
              <c:strCache>
                <c:ptCount val="2"/>
                <c:pt idx="0">
                  <c:v>Jul.2025</c:v>
                </c:pt>
                <c:pt idx="1">
                  <c:v>Jul.2026</c:v>
                </c:pt>
              </c:strCache>
            </c:strRef>
          </c:cat>
          <c:val>
            <c:numRef>
              <c:f>Embotellado!$B$6:$C$6</c:f>
              <c:numCache>
                <c:formatCode>#,##0.0</c:formatCode>
                <c:ptCount val="2"/>
                <c:pt idx="0">
                  <c:v>4.652552</c:v>
                </c:pt>
                <c:pt idx="1">
                  <c:v>4.3174999999999999</c:v>
                </c:pt>
              </c:numCache>
            </c:numRef>
          </c:val>
          <c:extLst>
            <c:ext xmlns:c16="http://schemas.microsoft.com/office/drawing/2014/chart" uri="{C3380CC4-5D6E-409C-BE32-E72D297353CC}">
              <c16:uniqueId val="{00000000-B35E-4922-8A2F-A6BC4D5DCD84}"/>
            </c:ext>
          </c:extLst>
        </c:ser>
        <c:dLbls>
          <c:showLegendKey val="0"/>
          <c:showVal val="0"/>
          <c:showCatName val="0"/>
          <c:showSerName val="0"/>
          <c:showPercent val="0"/>
          <c:showBubbleSize val="0"/>
        </c:dLbls>
        <c:gapWidth val="150"/>
        <c:overlap val="100"/>
        <c:axId val="-2053835688"/>
        <c:axId val="-2057103160"/>
      </c:barChart>
      <c:catAx>
        <c:axId val="-205383568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Candara" panose="020E0502030303020204" pitchFamily="34" charset="0"/>
                <a:ea typeface="+mn-ea"/>
                <a:cs typeface="+mn-cs"/>
              </a:defRPr>
            </a:pPr>
            <a:endParaRPr lang="es-CL"/>
          </a:p>
        </c:txPr>
        <c:crossAx val="-2057103160"/>
        <c:crosses val="autoZero"/>
        <c:auto val="1"/>
        <c:lblAlgn val="ctr"/>
        <c:lblOffset val="100"/>
        <c:noMultiLvlLbl val="0"/>
      </c:catAx>
      <c:valAx>
        <c:axId val="-2057103160"/>
        <c:scaling>
          <c:orientation val="minMax"/>
          <c:max val="60"/>
          <c:min val="0"/>
        </c:scaling>
        <c:delete val="1"/>
        <c:axPos val="l"/>
        <c:majorGridlines>
          <c:spPr>
            <a:ln w="9525" cap="flat" cmpd="sng" algn="ctr">
              <a:noFill/>
              <a:round/>
            </a:ln>
            <a:effectLst/>
          </c:spPr>
        </c:majorGridlines>
        <c:numFmt formatCode="#,##0.0" sourceLinked="1"/>
        <c:majorTickMark val="out"/>
        <c:minorTickMark val="none"/>
        <c:tickLblPos val="nextTo"/>
        <c:crossAx val="-205383568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800">
          <a:latin typeface="Candara" panose="020E0502030303020204" pitchFamily="34" charset="0"/>
        </a:defRPr>
      </a:pPr>
      <a:endParaRPr lang="es-C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col"/>
        <c:grouping val="stacked"/>
        <c:varyColors val="0"/>
        <c:ser>
          <c:idx val="0"/>
          <c:order val="0"/>
          <c:tx>
            <c:strRef>
              <c:f>Embotellado!$A$31</c:f>
              <c:strCache>
                <c:ptCount val="1"/>
                <c:pt idx="0">
                  <c:v>Valor</c:v>
                </c:pt>
              </c:strCache>
            </c:strRef>
          </c:tx>
          <c:spPr>
            <a:solidFill>
              <a:schemeClr val="accent2"/>
            </a:solidFill>
            <a:ln>
              <a:noFill/>
            </a:ln>
            <a:effectLst/>
          </c:spPr>
          <c:invertIfNegative val="0"/>
          <c:cat>
            <c:strRef>
              <c:f>Embotellado!$B$29:$C$29</c:f>
              <c:strCache>
                <c:ptCount val="2"/>
                <c:pt idx="0">
                  <c:v>Ago.24 - Jul.25</c:v>
                </c:pt>
                <c:pt idx="1">
                  <c:v>Ago.25 - Jul.26</c:v>
                </c:pt>
              </c:strCache>
            </c:strRef>
          </c:cat>
          <c:val>
            <c:numRef>
              <c:f>Embotellado!$B$31:$C$31</c:f>
              <c:numCache>
                <c:formatCode>#,##0.0</c:formatCode>
                <c:ptCount val="2"/>
                <c:pt idx="0">
                  <c:v>1291.42851</c:v>
                </c:pt>
                <c:pt idx="1">
                  <c:v>1192.9629580000001</c:v>
                </c:pt>
              </c:numCache>
            </c:numRef>
          </c:val>
          <c:extLst>
            <c:ext xmlns:c16="http://schemas.microsoft.com/office/drawing/2014/chart" uri="{C3380CC4-5D6E-409C-BE32-E72D297353CC}">
              <c16:uniqueId val="{00000000-715C-4D30-9597-AAA2EA8F05E1}"/>
            </c:ext>
          </c:extLst>
        </c:ser>
        <c:dLbls>
          <c:showLegendKey val="0"/>
          <c:showVal val="0"/>
          <c:showCatName val="0"/>
          <c:showSerName val="0"/>
          <c:showPercent val="0"/>
          <c:showBubbleSize val="0"/>
        </c:dLbls>
        <c:gapWidth val="150"/>
        <c:overlap val="100"/>
        <c:axId val="-2056663864"/>
        <c:axId val="-2056660344"/>
      </c:barChart>
      <c:catAx>
        <c:axId val="-205666386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Candara" panose="020E0502030303020204" pitchFamily="34" charset="0"/>
                <a:ea typeface="+mn-ea"/>
                <a:cs typeface="+mn-cs"/>
              </a:defRPr>
            </a:pPr>
            <a:endParaRPr lang="es-CL"/>
          </a:p>
        </c:txPr>
        <c:crossAx val="-2056660344"/>
        <c:crosses val="autoZero"/>
        <c:auto val="1"/>
        <c:lblAlgn val="ctr"/>
        <c:lblOffset val="100"/>
        <c:noMultiLvlLbl val="0"/>
      </c:catAx>
      <c:valAx>
        <c:axId val="-2056660344"/>
        <c:scaling>
          <c:orientation val="minMax"/>
          <c:max val="1650"/>
          <c:min val="0"/>
        </c:scaling>
        <c:delete val="1"/>
        <c:axPos val="l"/>
        <c:majorGridlines>
          <c:spPr>
            <a:ln w="9525" cap="flat" cmpd="sng" algn="ctr">
              <a:noFill/>
              <a:round/>
            </a:ln>
            <a:effectLst/>
          </c:spPr>
        </c:majorGridlines>
        <c:numFmt formatCode="#,##0.0" sourceLinked="1"/>
        <c:majorTickMark val="out"/>
        <c:minorTickMark val="none"/>
        <c:tickLblPos val="nextTo"/>
        <c:crossAx val="-2056663864"/>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800">
          <a:latin typeface="Candara" panose="020E0502030303020204" pitchFamily="34" charset="0"/>
        </a:defRPr>
      </a:pPr>
      <a:endParaRPr lang="es-CL"/>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314456348157302E-2"/>
          <c:y val="5.1282051282051301E-2"/>
          <c:w val="0.89937108730368598"/>
          <c:h val="0.77608318190995296"/>
        </c:manualLayout>
      </c:layout>
      <c:barChart>
        <c:barDir val="col"/>
        <c:grouping val="stacked"/>
        <c:varyColors val="0"/>
        <c:ser>
          <c:idx val="0"/>
          <c:order val="0"/>
          <c:tx>
            <c:strRef>
              <c:f>Segmento!$A$6</c:f>
              <c:strCache>
                <c:ptCount val="1"/>
                <c:pt idx="0">
                  <c:v>US$ 0-20/caja</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Segmento!$B$5:$C$5</c:f>
              <c:strCache>
                <c:ptCount val="2"/>
                <c:pt idx="0">
                  <c:v>Jul.2025</c:v>
                </c:pt>
                <c:pt idx="1">
                  <c:v>Jul.2026</c:v>
                </c:pt>
              </c:strCache>
            </c:strRef>
          </c:cat>
          <c:val>
            <c:numRef>
              <c:f>Segmento!$B$6:$C$6</c:f>
              <c:numCache>
                <c:formatCode>#,##0.00</c:formatCode>
                <c:ptCount val="2"/>
                <c:pt idx="0">
                  <c:v>1.8618578300000002</c:v>
                </c:pt>
                <c:pt idx="1">
                  <c:v>1.7003065500000001</c:v>
                </c:pt>
              </c:numCache>
            </c:numRef>
          </c:val>
          <c:extLst>
            <c:ext xmlns:c16="http://schemas.microsoft.com/office/drawing/2014/chart" uri="{C3380CC4-5D6E-409C-BE32-E72D297353CC}">
              <c16:uniqueId val="{00000000-F06D-4405-81AB-B23F1AD434FD}"/>
            </c:ext>
          </c:extLst>
        </c:ser>
        <c:ser>
          <c:idx val="1"/>
          <c:order val="1"/>
          <c:tx>
            <c:strRef>
              <c:f>Segmento!$A$7</c:f>
              <c:strCache>
                <c:ptCount val="1"/>
                <c:pt idx="0">
                  <c:v>US$ 20-30/caja</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Segmento!$B$5:$C$5</c:f>
              <c:strCache>
                <c:ptCount val="2"/>
                <c:pt idx="0">
                  <c:v>Jul.2025</c:v>
                </c:pt>
                <c:pt idx="1">
                  <c:v>Jul.2026</c:v>
                </c:pt>
              </c:strCache>
            </c:strRef>
          </c:cat>
          <c:val>
            <c:numRef>
              <c:f>Segmento!$B$7:$C$7</c:f>
              <c:numCache>
                <c:formatCode>#,##0.00</c:formatCode>
                <c:ptCount val="2"/>
                <c:pt idx="0">
                  <c:v>1.6303531299999998</c:v>
                </c:pt>
                <c:pt idx="1">
                  <c:v>1.5798570000000001</c:v>
                </c:pt>
              </c:numCache>
            </c:numRef>
          </c:val>
          <c:extLst>
            <c:ext xmlns:c16="http://schemas.microsoft.com/office/drawing/2014/chart" uri="{C3380CC4-5D6E-409C-BE32-E72D297353CC}">
              <c16:uniqueId val="{00000001-F06D-4405-81AB-B23F1AD434FD}"/>
            </c:ext>
          </c:extLst>
        </c:ser>
        <c:ser>
          <c:idx val="2"/>
          <c:order val="2"/>
          <c:tx>
            <c:strRef>
              <c:f>Segmento!$A$8</c:f>
              <c:strCache>
                <c:ptCount val="1"/>
                <c:pt idx="0">
                  <c:v>US$ 30-40/caja</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Segmento!$B$5:$C$5</c:f>
              <c:strCache>
                <c:ptCount val="2"/>
                <c:pt idx="0">
                  <c:v>Jul.2025</c:v>
                </c:pt>
                <c:pt idx="1">
                  <c:v>Jul.2026</c:v>
                </c:pt>
              </c:strCache>
            </c:strRef>
          </c:cat>
          <c:val>
            <c:numRef>
              <c:f>Segmento!$B$8:$C$8</c:f>
              <c:numCache>
                <c:formatCode>#,##0.00</c:formatCode>
                <c:ptCount val="2"/>
                <c:pt idx="0">
                  <c:v>0.54105972999999996</c:v>
                </c:pt>
                <c:pt idx="1">
                  <c:v>0.53711628</c:v>
                </c:pt>
              </c:numCache>
            </c:numRef>
          </c:val>
          <c:extLst>
            <c:ext xmlns:c16="http://schemas.microsoft.com/office/drawing/2014/chart" uri="{C3380CC4-5D6E-409C-BE32-E72D297353CC}">
              <c16:uniqueId val="{00000002-F06D-4405-81AB-B23F1AD434FD}"/>
            </c:ext>
          </c:extLst>
        </c:ser>
        <c:ser>
          <c:idx val="3"/>
          <c:order val="3"/>
          <c:tx>
            <c:strRef>
              <c:f>Segmento!$A$9</c:f>
              <c:strCache>
                <c:ptCount val="1"/>
                <c:pt idx="0">
                  <c:v>US$ 40-50/caja</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Segmento!$B$5:$C$5</c:f>
              <c:strCache>
                <c:ptCount val="2"/>
                <c:pt idx="0">
                  <c:v>Jul.2025</c:v>
                </c:pt>
                <c:pt idx="1">
                  <c:v>Jul.2026</c:v>
                </c:pt>
              </c:strCache>
            </c:strRef>
          </c:cat>
          <c:val>
            <c:numRef>
              <c:f>Segmento!$B$9:$C$9</c:f>
              <c:numCache>
                <c:formatCode>#,##0.00</c:formatCode>
                <c:ptCount val="2"/>
                <c:pt idx="0">
                  <c:v>0.31319071999999998</c:v>
                </c:pt>
                <c:pt idx="1">
                  <c:v>0.27045667000000001</c:v>
                </c:pt>
              </c:numCache>
            </c:numRef>
          </c:val>
          <c:extLst>
            <c:ext xmlns:c16="http://schemas.microsoft.com/office/drawing/2014/chart" uri="{C3380CC4-5D6E-409C-BE32-E72D297353CC}">
              <c16:uniqueId val="{00000003-F06D-4405-81AB-B23F1AD434FD}"/>
            </c:ext>
          </c:extLst>
        </c:ser>
        <c:ser>
          <c:idx val="4"/>
          <c:order val="4"/>
          <c:tx>
            <c:strRef>
              <c:f>Segmento!$A$10</c:f>
              <c:strCache>
                <c:ptCount val="1"/>
                <c:pt idx="0">
                  <c:v>US$ 50-60/caja</c:v>
                </c:pt>
              </c:strCache>
            </c:strRef>
          </c:tx>
          <c:spPr>
            <a:solidFill>
              <a:schemeClr val="accent5"/>
            </a:solidFill>
            <a:ln>
              <a:noFill/>
            </a:ln>
            <a:effectLst/>
          </c:spPr>
          <c:invertIfNegative val="0"/>
          <c:dLbls>
            <c:dLbl>
              <c:idx val="0"/>
              <c:layout>
                <c:manualLayout>
                  <c:x val="0"/>
                  <c:y val="-3.15801870919980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06D-4405-81AB-B23F1AD434FD}"/>
                </c:ext>
              </c:extLst>
            </c:dLbl>
            <c:dLbl>
              <c:idx val="1"/>
              <c:layout>
                <c:manualLayout>
                  <c:x val="0"/>
                  <c:y val="-3.056665993673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06D-4405-81AB-B23F1AD434FD}"/>
                </c:ext>
              </c:extLst>
            </c:dLbl>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Segmento!$B$5:$C$5</c:f>
              <c:strCache>
                <c:ptCount val="2"/>
                <c:pt idx="0">
                  <c:v>Jul.2025</c:v>
                </c:pt>
                <c:pt idx="1">
                  <c:v>Jul.2026</c:v>
                </c:pt>
              </c:strCache>
            </c:strRef>
          </c:cat>
          <c:val>
            <c:numRef>
              <c:f>Segmento!$B$10:$C$10</c:f>
              <c:numCache>
                <c:formatCode>#,##0.00</c:formatCode>
                <c:ptCount val="2"/>
                <c:pt idx="0">
                  <c:v>9.8395609999999994E-2</c:v>
                </c:pt>
                <c:pt idx="1">
                  <c:v>7.6379500000000003E-2</c:v>
                </c:pt>
              </c:numCache>
            </c:numRef>
          </c:val>
          <c:extLst>
            <c:ext xmlns:c16="http://schemas.microsoft.com/office/drawing/2014/chart" uri="{C3380CC4-5D6E-409C-BE32-E72D297353CC}">
              <c16:uniqueId val="{00000006-F06D-4405-81AB-B23F1AD434FD}"/>
            </c:ext>
          </c:extLst>
        </c:ser>
        <c:ser>
          <c:idx val="5"/>
          <c:order val="5"/>
          <c:tx>
            <c:strRef>
              <c:f>Segmento!$A$11</c:f>
              <c:strCache>
                <c:ptCount val="1"/>
                <c:pt idx="0">
                  <c:v>&gt;US$ 60/caja</c:v>
                </c:pt>
              </c:strCache>
            </c:strRef>
          </c:tx>
          <c:spPr>
            <a:solidFill>
              <a:schemeClr val="accent6"/>
            </a:solidFill>
            <a:ln>
              <a:noFill/>
            </a:ln>
            <a:effectLst/>
          </c:spPr>
          <c:invertIfNegative val="0"/>
          <c:dLbls>
            <c:dLbl>
              <c:idx val="0"/>
              <c:layout>
                <c:manualLayout>
                  <c:x val="-4.3130253568614121E-2"/>
                  <c:y val="-4.62830607712497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06D-4405-81AB-B23F1AD434FD}"/>
                </c:ext>
              </c:extLst>
            </c:dLbl>
            <c:dLbl>
              <c:idx val="1"/>
              <c:layout>
                <c:manualLayout>
                  <c:x val="8.3856458529966706E-17"/>
                  <c:y val="-7.38811494717006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06D-4405-81AB-B23F1AD434FD}"/>
                </c:ext>
              </c:extLst>
            </c:dLbl>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Segmento!$B$5:$C$5</c:f>
              <c:strCache>
                <c:ptCount val="2"/>
                <c:pt idx="0">
                  <c:v>Jul.2025</c:v>
                </c:pt>
                <c:pt idx="1">
                  <c:v>Jul.2026</c:v>
                </c:pt>
              </c:strCache>
            </c:strRef>
          </c:cat>
          <c:val>
            <c:numRef>
              <c:f>Segmento!$B$11:$C$11</c:f>
              <c:numCache>
                <c:formatCode>#,##0.00</c:formatCode>
                <c:ptCount val="2"/>
                <c:pt idx="0">
                  <c:v>0.20769483999999999</c:v>
                </c:pt>
                <c:pt idx="1">
                  <c:v>0.14825695999999999</c:v>
                </c:pt>
              </c:numCache>
            </c:numRef>
          </c:val>
          <c:extLst>
            <c:ext xmlns:c16="http://schemas.microsoft.com/office/drawing/2014/chart" uri="{C3380CC4-5D6E-409C-BE32-E72D297353CC}">
              <c16:uniqueId val="{00000009-F06D-4405-81AB-B23F1AD434FD}"/>
            </c:ext>
          </c:extLst>
        </c:ser>
        <c:dLbls>
          <c:showLegendKey val="0"/>
          <c:showVal val="0"/>
          <c:showCatName val="0"/>
          <c:showSerName val="0"/>
          <c:showPercent val="0"/>
          <c:showBubbleSize val="0"/>
        </c:dLbls>
        <c:gapWidth val="150"/>
        <c:overlap val="100"/>
        <c:axId val="-2055890264"/>
        <c:axId val="-2055657896"/>
      </c:barChart>
      <c:catAx>
        <c:axId val="-2055890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crossAx val="-2055657896"/>
        <c:crosses val="autoZero"/>
        <c:auto val="1"/>
        <c:lblAlgn val="ctr"/>
        <c:lblOffset val="0"/>
        <c:noMultiLvlLbl val="0"/>
      </c:catAx>
      <c:valAx>
        <c:axId val="-2055657896"/>
        <c:scaling>
          <c:orientation val="minMax"/>
        </c:scaling>
        <c:delete val="1"/>
        <c:axPos val="l"/>
        <c:numFmt formatCode="#,##0.00" sourceLinked="1"/>
        <c:majorTickMark val="none"/>
        <c:minorTickMark val="none"/>
        <c:tickLblPos val="nextTo"/>
        <c:crossAx val="-2055890264"/>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accent1">
              <a:lumMod val="20000"/>
              <a:lumOff val="80000"/>
            </a:schemeClr>
          </a:solidFill>
          <a:latin typeface="Candara" panose="020E0502030303020204" pitchFamily="34" charset="0"/>
        </a:defRPr>
      </a:pPr>
      <a:endParaRPr lang="es-CL"/>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57142857142899E-2"/>
          <c:y val="1.7777777777777799E-2"/>
          <c:w val="0.90476190476190499"/>
          <c:h val="0.80268206474190695"/>
        </c:manualLayout>
      </c:layout>
      <c:barChart>
        <c:barDir val="col"/>
        <c:grouping val="stacked"/>
        <c:varyColors val="0"/>
        <c:ser>
          <c:idx val="0"/>
          <c:order val="0"/>
          <c:tx>
            <c:strRef>
              <c:f>Segmento!$A$15</c:f>
              <c:strCache>
                <c:ptCount val="1"/>
                <c:pt idx="0">
                  <c:v>US$ 0-20/caja</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Segmento!$B$5:$C$5</c:f>
              <c:strCache>
                <c:ptCount val="2"/>
                <c:pt idx="0">
                  <c:v>Jul.2025</c:v>
                </c:pt>
                <c:pt idx="1">
                  <c:v>Jul.2026</c:v>
                </c:pt>
              </c:strCache>
            </c:strRef>
          </c:cat>
          <c:val>
            <c:numRef>
              <c:f>Segmento!$B$15:$C$15</c:f>
              <c:numCache>
                <c:formatCode>#,##0.00</c:formatCode>
                <c:ptCount val="2"/>
                <c:pt idx="0">
                  <c:v>30.971320179999999</c:v>
                </c:pt>
                <c:pt idx="1">
                  <c:v>29.356168159999999</c:v>
                </c:pt>
              </c:numCache>
            </c:numRef>
          </c:val>
          <c:extLst>
            <c:ext xmlns:c16="http://schemas.microsoft.com/office/drawing/2014/chart" uri="{C3380CC4-5D6E-409C-BE32-E72D297353CC}">
              <c16:uniqueId val="{00000000-58A6-4E13-B9AA-AD06E9438AAC}"/>
            </c:ext>
          </c:extLst>
        </c:ser>
        <c:ser>
          <c:idx val="1"/>
          <c:order val="1"/>
          <c:tx>
            <c:strRef>
              <c:f>Segmento!$A$16</c:f>
              <c:strCache>
                <c:ptCount val="1"/>
                <c:pt idx="0">
                  <c:v>US$ 20-30/caja</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Segmento!$B$5:$C$5</c:f>
              <c:strCache>
                <c:ptCount val="2"/>
                <c:pt idx="0">
                  <c:v>Jul.2025</c:v>
                </c:pt>
                <c:pt idx="1">
                  <c:v>Jul.2026</c:v>
                </c:pt>
              </c:strCache>
            </c:strRef>
          </c:cat>
          <c:val>
            <c:numRef>
              <c:f>Segmento!$B$16:$C$16</c:f>
              <c:numCache>
                <c:formatCode>#,##0.00</c:formatCode>
                <c:ptCount val="2"/>
                <c:pt idx="0">
                  <c:v>38.673649789999999</c:v>
                </c:pt>
                <c:pt idx="1">
                  <c:v>37.304156880000001</c:v>
                </c:pt>
              </c:numCache>
            </c:numRef>
          </c:val>
          <c:extLst>
            <c:ext xmlns:c16="http://schemas.microsoft.com/office/drawing/2014/chart" uri="{C3380CC4-5D6E-409C-BE32-E72D297353CC}">
              <c16:uniqueId val="{00000001-58A6-4E13-B9AA-AD06E9438AAC}"/>
            </c:ext>
          </c:extLst>
        </c:ser>
        <c:ser>
          <c:idx val="2"/>
          <c:order val="2"/>
          <c:tx>
            <c:strRef>
              <c:f>Segmento!$A$17</c:f>
              <c:strCache>
                <c:ptCount val="1"/>
                <c:pt idx="0">
                  <c:v>US$ 30-40/caja</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Segmento!$B$5:$C$5</c:f>
              <c:strCache>
                <c:ptCount val="2"/>
                <c:pt idx="0">
                  <c:v>Jul.2025</c:v>
                </c:pt>
                <c:pt idx="1">
                  <c:v>Jul.2026</c:v>
                </c:pt>
              </c:strCache>
            </c:strRef>
          </c:cat>
          <c:val>
            <c:numRef>
              <c:f>Segmento!$B$17:$C$17</c:f>
              <c:numCache>
                <c:formatCode>#,##0.00</c:formatCode>
                <c:ptCount val="2"/>
                <c:pt idx="0">
                  <c:v>18.968433170000001</c:v>
                </c:pt>
                <c:pt idx="1">
                  <c:v>18.956825640000002</c:v>
                </c:pt>
              </c:numCache>
            </c:numRef>
          </c:val>
          <c:extLst>
            <c:ext xmlns:c16="http://schemas.microsoft.com/office/drawing/2014/chart" uri="{C3380CC4-5D6E-409C-BE32-E72D297353CC}">
              <c16:uniqueId val="{00000002-58A6-4E13-B9AA-AD06E9438AAC}"/>
            </c:ext>
          </c:extLst>
        </c:ser>
        <c:ser>
          <c:idx val="3"/>
          <c:order val="3"/>
          <c:tx>
            <c:strRef>
              <c:f>Segmento!$A$18</c:f>
              <c:strCache>
                <c:ptCount val="1"/>
                <c:pt idx="0">
                  <c:v>US$ 40-50/caja</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Segmento!$B$5:$C$5</c:f>
              <c:strCache>
                <c:ptCount val="2"/>
                <c:pt idx="0">
                  <c:v>Jul.2025</c:v>
                </c:pt>
                <c:pt idx="1">
                  <c:v>Jul.2026</c:v>
                </c:pt>
              </c:strCache>
            </c:strRef>
          </c:cat>
          <c:val>
            <c:numRef>
              <c:f>Segmento!$B$18:$C$18</c:f>
              <c:numCache>
                <c:formatCode>#,##0.00</c:formatCode>
                <c:ptCount val="2"/>
                <c:pt idx="0">
                  <c:v>13.6872965</c:v>
                </c:pt>
                <c:pt idx="1">
                  <c:v>11.85997017</c:v>
                </c:pt>
              </c:numCache>
            </c:numRef>
          </c:val>
          <c:extLst>
            <c:ext xmlns:c16="http://schemas.microsoft.com/office/drawing/2014/chart" uri="{C3380CC4-5D6E-409C-BE32-E72D297353CC}">
              <c16:uniqueId val="{00000003-58A6-4E13-B9AA-AD06E9438AAC}"/>
            </c:ext>
          </c:extLst>
        </c:ser>
        <c:ser>
          <c:idx val="4"/>
          <c:order val="4"/>
          <c:tx>
            <c:strRef>
              <c:f>Segmento!$A$19</c:f>
              <c:strCache>
                <c:ptCount val="1"/>
                <c:pt idx="0">
                  <c:v>US$ 50-60/caja</c:v>
                </c:pt>
              </c:strCache>
            </c:strRef>
          </c:tx>
          <c:spPr>
            <a:solidFill>
              <a:schemeClr val="accent5"/>
            </a:solidFill>
            <a:ln>
              <a:noFill/>
            </a:ln>
            <a:effectLst/>
          </c:spPr>
          <c:invertIfNegative val="0"/>
          <c:dLbls>
            <c:dLbl>
              <c:idx val="0"/>
              <c:layout>
                <c:manualLayout>
                  <c:x val="0"/>
                  <c:y val="-3.55555555555555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8A6-4E13-B9AA-AD06E9438AAC}"/>
                </c:ext>
              </c:extLst>
            </c:dLbl>
            <c:dLbl>
              <c:idx val="1"/>
              <c:layout>
                <c:manualLayout>
                  <c:x val="-8.3712883778764205E-17"/>
                  <c:y val="-1.62601626016260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8A6-4E13-B9AA-AD06E9438AAC}"/>
                </c:ext>
              </c:extLst>
            </c:dLbl>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Segmento!$B$5:$C$5</c:f>
              <c:strCache>
                <c:ptCount val="2"/>
                <c:pt idx="0">
                  <c:v>Jul.2025</c:v>
                </c:pt>
                <c:pt idx="1">
                  <c:v>Jul.2026</c:v>
                </c:pt>
              </c:strCache>
            </c:strRef>
          </c:cat>
          <c:val>
            <c:numRef>
              <c:f>Segmento!$B$19:$C$19</c:f>
              <c:numCache>
                <c:formatCode>#,##0.00</c:formatCode>
                <c:ptCount val="2"/>
                <c:pt idx="0">
                  <c:v>5.2448143099999998</c:v>
                </c:pt>
                <c:pt idx="1">
                  <c:v>4.1431494200000003</c:v>
                </c:pt>
              </c:numCache>
            </c:numRef>
          </c:val>
          <c:extLst>
            <c:ext xmlns:c16="http://schemas.microsoft.com/office/drawing/2014/chart" uri="{C3380CC4-5D6E-409C-BE32-E72D297353CC}">
              <c16:uniqueId val="{00000006-58A6-4E13-B9AA-AD06E9438AAC}"/>
            </c:ext>
          </c:extLst>
        </c:ser>
        <c:ser>
          <c:idx val="5"/>
          <c:order val="5"/>
          <c:tx>
            <c:strRef>
              <c:f>Segmento!$A$20</c:f>
              <c:strCache>
                <c:ptCount val="1"/>
                <c:pt idx="0">
                  <c:v>&gt;US$ 60/caja</c:v>
                </c:pt>
              </c:strCache>
            </c:strRef>
          </c:tx>
          <c:spPr>
            <a:solidFill>
              <a:schemeClr val="accent6"/>
            </a:solidFill>
            <a:ln>
              <a:noFill/>
            </a:ln>
            <a:effectLst/>
          </c:spPr>
          <c:invertIfNegative val="0"/>
          <c:dLbls>
            <c:dLbl>
              <c:idx val="0"/>
              <c:layout>
                <c:manualLayout>
                  <c:x val="0"/>
                  <c:y val="-3.55555555555555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8A6-4E13-B9AA-AD06E9438AAC}"/>
                </c:ext>
              </c:extLst>
            </c:dLbl>
            <c:dLbl>
              <c:idx val="1"/>
              <c:layout>
                <c:manualLayout>
                  <c:x val="8.3712883778764205E-17"/>
                  <c:y val="-3.25203252032520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8A6-4E13-B9AA-AD06E9438AAC}"/>
                </c:ext>
              </c:extLst>
            </c:dLbl>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Segmento!$B$5:$C$5</c:f>
              <c:strCache>
                <c:ptCount val="2"/>
                <c:pt idx="0">
                  <c:v>Jul.2025</c:v>
                </c:pt>
                <c:pt idx="1">
                  <c:v>Jul.2026</c:v>
                </c:pt>
              </c:strCache>
            </c:strRef>
          </c:cat>
          <c:val>
            <c:numRef>
              <c:f>Segmento!$B$20:$C$20</c:f>
              <c:numCache>
                <c:formatCode>#,##0.00</c:formatCode>
                <c:ptCount val="2"/>
                <c:pt idx="0">
                  <c:v>25.303854899999997</c:v>
                </c:pt>
                <c:pt idx="1">
                  <c:v>16.51970249</c:v>
                </c:pt>
              </c:numCache>
            </c:numRef>
          </c:val>
          <c:extLst>
            <c:ext xmlns:c16="http://schemas.microsoft.com/office/drawing/2014/chart" uri="{C3380CC4-5D6E-409C-BE32-E72D297353CC}">
              <c16:uniqueId val="{00000009-58A6-4E13-B9AA-AD06E9438AAC}"/>
            </c:ext>
          </c:extLst>
        </c:ser>
        <c:dLbls>
          <c:showLegendKey val="0"/>
          <c:showVal val="0"/>
          <c:showCatName val="0"/>
          <c:showSerName val="0"/>
          <c:showPercent val="0"/>
          <c:showBubbleSize val="0"/>
        </c:dLbls>
        <c:gapWidth val="150"/>
        <c:overlap val="100"/>
        <c:axId val="-2059360600"/>
        <c:axId val="-2058804824"/>
      </c:barChart>
      <c:catAx>
        <c:axId val="-2059360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crossAx val="-2058804824"/>
        <c:crosses val="autoZero"/>
        <c:auto val="1"/>
        <c:lblAlgn val="ctr"/>
        <c:lblOffset val="0"/>
        <c:noMultiLvlLbl val="0"/>
      </c:catAx>
      <c:valAx>
        <c:axId val="-2058804824"/>
        <c:scaling>
          <c:orientation val="minMax"/>
        </c:scaling>
        <c:delete val="1"/>
        <c:axPos val="l"/>
        <c:numFmt formatCode="#,##0.00" sourceLinked="1"/>
        <c:majorTickMark val="none"/>
        <c:minorTickMark val="none"/>
        <c:tickLblPos val="nextTo"/>
        <c:crossAx val="-2059360600"/>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accent1">
              <a:lumMod val="20000"/>
              <a:lumOff val="80000"/>
            </a:schemeClr>
          </a:solidFill>
          <a:latin typeface="Candara" panose="020E0502030303020204" pitchFamily="34" charset="0"/>
        </a:defRPr>
      </a:pPr>
      <a:endParaRPr lang="es-CL"/>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66373375765099E-2"/>
          <c:y val="6.14035087719298E-2"/>
          <c:w val="0.89937108730368598"/>
          <c:h val="0.70001519546898705"/>
        </c:manualLayout>
      </c:layout>
      <c:barChart>
        <c:barDir val="col"/>
        <c:grouping val="stacked"/>
        <c:varyColors val="0"/>
        <c:ser>
          <c:idx val="0"/>
          <c:order val="0"/>
          <c:tx>
            <c:strRef>
              <c:f>Segmento!$A$29</c:f>
              <c:strCache>
                <c:ptCount val="1"/>
                <c:pt idx="0">
                  <c:v>US$ 0-20/caja</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Segmento!$B$28:$C$28</c:f>
              <c:strCache>
                <c:ptCount val="2"/>
                <c:pt idx="0">
                  <c:v>Acumulado 2025</c:v>
                </c:pt>
                <c:pt idx="1">
                  <c:v>Acumulado 2026</c:v>
                </c:pt>
              </c:strCache>
            </c:strRef>
          </c:cat>
          <c:val>
            <c:numRef>
              <c:f>Segmento!$B$29:$C$29</c:f>
              <c:numCache>
                <c:formatCode>#,##0.00</c:formatCode>
                <c:ptCount val="2"/>
                <c:pt idx="0">
                  <c:v>10.966277470000001</c:v>
                </c:pt>
                <c:pt idx="1">
                  <c:v>10.155143070000001</c:v>
                </c:pt>
              </c:numCache>
            </c:numRef>
          </c:val>
          <c:extLst>
            <c:ext xmlns:c16="http://schemas.microsoft.com/office/drawing/2014/chart" uri="{C3380CC4-5D6E-409C-BE32-E72D297353CC}">
              <c16:uniqueId val="{00000000-51AB-405E-ACDE-F1239F6FD056}"/>
            </c:ext>
          </c:extLst>
        </c:ser>
        <c:ser>
          <c:idx val="1"/>
          <c:order val="1"/>
          <c:tx>
            <c:strRef>
              <c:f>Segmento!$A$30</c:f>
              <c:strCache>
                <c:ptCount val="1"/>
                <c:pt idx="0">
                  <c:v>US$ 20-30/caja</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Segmento!$B$28:$C$28</c:f>
              <c:strCache>
                <c:ptCount val="2"/>
                <c:pt idx="0">
                  <c:v>Acumulado 2025</c:v>
                </c:pt>
                <c:pt idx="1">
                  <c:v>Acumulado 2026</c:v>
                </c:pt>
              </c:strCache>
            </c:strRef>
          </c:cat>
          <c:val>
            <c:numRef>
              <c:f>Segmento!$B$30:$C$30</c:f>
              <c:numCache>
                <c:formatCode>#,##0.00</c:formatCode>
                <c:ptCount val="2"/>
                <c:pt idx="0">
                  <c:v>9.9167233499999998</c:v>
                </c:pt>
                <c:pt idx="1">
                  <c:v>8.7085159900000004</c:v>
                </c:pt>
              </c:numCache>
            </c:numRef>
          </c:val>
          <c:extLst>
            <c:ext xmlns:c16="http://schemas.microsoft.com/office/drawing/2014/chart" uri="{C3380CC4-5D6E-409C-BE32-E72D297353CC}">
              <c16:uniqueId val="{00000001-51AB-405E-ACDE-F1239F6FD056}"/>
            </c:ext>
          </c:extLst>
        </c:ser>
        <c:ser>
          <c:idx val="2"/>
          <c:order val="2"/>
          <c:tx>
            <c:strRef>
              <c:f>Segmento!$A$31</c:f>
              <c:strCache>
                <c:ptCount val="1"/>
                <c:pt idx="0">
                  <c:v>US$ 30-40/caja</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Segmento!$B$28:$C$28</c:f>
              <c:strCache>
                <c:ptCount val="2"/>
                <c:pt idx="0">
                  <c:v>Acumulado 2025</c:v>
                </c:pt>
                <c:pt idx="1">
                  <c:v>Acumulado 2026</c:v>
                </c:pt>
              </c:strCache>
            </c:strRef>
          </c:cat>
          <c:val>
            <c:numRef>
              <c:f>Segmento!$B$31:$C$31</c:f>
              <c:numCache>
                <c:formatCode>#,##0.00</c:formatCode>
                <c:ptCount val="2"/>
                <c:pt idx="0">
                  <c:v>3.3889815899999998</c:v>
                </c:pt>
                <c:pt idx="1">
                  <c:v>3.13995282</c:v>
                </c:pt>
              </c:numCache>
            </c:numRef>
          </c:val>
          <c:extLst>
            <c:ext xmlns:c16="http://schemas.microsoft.com/office/drawing/2014/chart" uri="{C3380CC4-5D6E-409C-BE32-E72D297353CC}">
              <c16:uniqueId val="{00000002-51AB-405E-ACDE-F1239F6FD056}"/>
            </c:ext>
          </c:extLst>
        </c:ser>
        <c:ser>
          <c:idx val="3"/>
          <c:order val="3"/>
          <c:tx>
            <c:strRef>
              <c:f>Segmento!$A$32</c:f>
              <c:strCache>
                <c:ptCount val="1"/>
                <c:pt idx="0">
                  <c:v>US$ 40-50/caja</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Segmento!$B$28:$C$28</c:f>
              <c:strCache>
                <c:ptCount val="2"/>
                <c:pt idx="0">
                  <c:v>Acumulado 2025</c:v>
                </c:pt>
                <c:pt idx="1">
                  <c:v>Acumulado 2026</c:v>
                </c:pt>
              </c:strCache>
            </c:strRef>
          </c:cat>
          <c:val>
            <c:numRef>
              <c:f>Segmento!$B$32:$C$32</c:f>
              <c:numCache>
                <c:formatCode>#,##0.00</c:formatCode>
                <c:ptCount val="2"/>
                <c:pt idx="0">
                  <c:v>1.4363649199999999</c:v>
                </c:pt>
                <c:pt idx="1">
                  <c:v>1.38340693</c:v>
                </c:pt>
              </c:numCache>
            </c:numRef>
          </c:val>
          <c:extLst>
            <c:ext xmlns:c16="http://schemas.microsoft.com/office/drawing/2014/chart" uri="{C3380CC4-5D6E-409C-BE32-E72D297353CC}">
              <c16:uniqueId val="{00000003-51AB-405E-ACDE-F1239F6FD056}"/>
            </c:ext>
          </c:extLst>
        </c:ser>
        <c:ser>
          <c:idx val="4"/>
          <c:order val="4"/>
          <c:tx>
            <c:strRef>
              <c:f>Segmento!$A$33</c:f>
              <c:strCache>
                <c:ptCount val="1"/>
                <c:pt idx="0">
                  <c:v>US$ 50-60/caja</c:v>
                </c:pt>
              </c:strCache>
            </c:strRef>
          </c:tx>
          <c:spPr>
            <a:solidFill>
              <a:schemeClr val="accent5"/>
            </a:solidFill>
            <a:ln>
              <a:noFill/>
            </a:ln>
            <a:effectLst/>
          </c:spPr>
          <c:invertIfNegative val="0"/>
          <c:dLbls>
            <c:dLbl>
              <c:idx val="0"/>
              <c:layout>
                <c:manualLayout>
                  <c:x val="-4.1928229264982102E-17"/>
                  <c:y val="-4.30504680297733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1AB-405E-ACDE-F1239F6FD056}"/>
                </c:ext>
              </c:extLst>
            </c:dLbl>
            <c:dLbl>
              <c:idx val="1"/>
              <c:layout>
                <c:manualLayout>
                  <c:x val="0"/>
                  <c:y val="-3.44403744238186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1AB-405E-ACDE-F1239F6FD056}"/>
                </c:ext>
              </c:extLst>
            </c:dLbl>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Segmento!$B$28:$C$28</c:f>
              <c:strCache>
                <c:ptCount val="2"/>
                <c:pt idx="0">
                  <c:v>Acumulado 2025</c:v>
                </c:pt>
                <c:pt idx="1">
                  <c:v>Acumulado 2026</c:v>
                </c:pt>
              </c:strCache>
            </c:strRef>
          </c:cat>
          <c:val>
            <c:numRef>
              <c:f>Segmento!$B$33:$C$33</c:f>
              <c:numCache>
                <c:formatCode>#,##0.00</c:formatCode>
                <c:ptCount val="2"/>
                <c:pt idx="0">
                  <c:v>0.52216472999999997</c:v>
                </c:pt>
                <c:pt idx="1">
                  <c:v>0.47441004999999997</c:v>
                </c:pt>
              </c:numCache>
            </c:numRef>
          </c:val>
          <c:extLst>
            <c:ext xmlns:c16="http://schemas.microsoft.com/office/drawing/2014/chart" uri="{C3380CC4-5D6E-409C-BE32-E72D297353CC}">
              <c16:uniqueId val="{00000006-51AB-405E-ACDE-F1239F6FD056}"/>
            </c:ext>
          </c:extLst>
        </c:ser>
        <c:ser>
          <c:idx val="5"/>
          <c:order val="5"/>
          <c:tx>
            <c:strRef>
              <c:f>Segmento!$A$34</c:f>
              <c:strCache>
                <c:ptCount val="1"/>
                <c:pt idx="0">
                  <c:v>&gt;US$ 60/caja</c:v>
                </c:pt>
              </c:strCache>
            </c:strRef>
          </c:tx>
          <c:spPr>
            <a:solidFill>
              <a:schemeClr val="accent6"/>
            </a:solidFill>
            <a:ln>
              <a:noFill/>
            </a:ln>
            <a:effectLst/>
          </c:spPr>
          <c:invertIfNegative val="0"/>
          <c:dLbls>
            <c:dLbl>
              <c:idx val="0"/>
              <c:layout>
                <c:manualLayout>
                  <c:x val="0"/>
                  <c:y val="-0.10281049032174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1AB-405E-ACDE-F1239F6FD056}"/>
                </c:ext>
              </c:extLst>
            </c:dLbl>
            <c:dLbl>
              <c:idx val="1"/>
              <c:layout>
                <c:manualLayout>
                  <c:x val="-8.3856458529966706E-17"/>
                  <c:y val="-7.71509044978077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1AB-405E-ACDE-F1239F6FD056}"/>
                </c:ext>
              </c:extLst>
            </c:dLbl>
            <c:spPr>
              <a:noFill/>
              <a:ln>
                <a:noFill/>
              </a:ln>
              <a:effectLst/>
            </c:spPr>
            <c:txPr>
              <a:bodyPr rot="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Segmento!$B$28:$C$28</c:f>
              <c:strCache>
                <c:ptCount val="2"/>
                <c:pt idx="0">
                  <c:v>Acumulado 2025</c:v>
                </c:pt>
                <c:pt idx="1">
                  <c:v>Acumulado 2026</c:v>
                </c:pt>
              </c:strCache>
            </c:strRef>
          </c:cat>
          <c:val>
            <c:numRef>
              <c:f>Segmento!$B$34:$C$34</c:f>
              <c:numCache>
                <c:formatCode>#,##0.00</c:formatCode>
                <c:ptCount val="2"/>
                <c:pt idx="0">
                  <c:v>0.94658291999999999</c:v>
                </c:pt>
                <c:pt idx="1">
                  <c:v>0.82047484999999998</c:v>
                </c:pt>
              </c:numCache>
            </c:numRef>
          </c:val>
          <c:extLst>
            <c:ext xmlns:c16="http://schemas.microsoft.com/office/drawing/2014/chart" uri="{C3380CC4-5D6E-409C-BE32-E72D297353CC}">
              <c16:uniqueId val="{00000009-51AB-405E-ACDE-F1239F6FD056}"/>
            </c:ext>
          </c:extLst>
        </c:ser>
        <c:dLbls>
          <c:showLegendKey val="0"/>
          <c:showVal val="0"/>
          <c:showCatName val="0"/>
          <c:showSerName val="0"/>
          <c:showPercent val="0"/>
          <c:showBubbleSize val="0"/>
        </c:dLbls>
        <c:gapWidth val="150"/>
        <c:overlap val="100"/>
        <c:axId val="-2051291384"/>
        <c:axId val="-2060879368"/>
      </c:barChart>
      <c:catAx>
        <c:axId val="-20512913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accent1">
                    <a:lumMod val="20000"/>
                    <a:lumOff val="80000"/>
                  </a:schemeClr>
                </a:solidFill>
                <a:latin typeface="Candara" panose="020E0502030303020204" pitchFamily="34" charset="0"/>
                <a:ea typeface="+mn-ea"/>
                <a:cs typeface="+mn-cs"/>
              </a:defRPr>
            </a:pPr>
            <a:endParaRPr lang="es-CL"/>
          </a:p>
        </c:txPr>
        <c:crossAx val="-2060879368"/>
        <c:crosses val="autoZero"/>
        <c:auto val="1"/>
        <c:lblAlgn val="ctr"/>
        <c:lblOffset val="0"/>
        <c:noMultiLvlLbl val="0"/>
      </c:catAx>
      <c:valAx>
        <c:axId val="-2060879368"/>
        <c:scaling>
          <c:orientation val="minMax"/>
        </c:scaling>
        <c:delete val="1"/>
        <c:axPos val="l"/>
        <c:numFmt formatCode="#,##0.00" sourceLinked="1"/>
        <c:majorTickMark val="none"/>
        <c:minorTickMark val="none"/>
        <c:tickLblPos val="nextTo"/>
        <c:crossAx val="-2051291384"/>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accent1">
              <a:lumMod val="20000"/>
              <a:lumOff val="80000"/>
            </a:schemeClr>
          </a:solidFill>
          <a:latin typeface="Candara" panose="020E0502030303020204" pitchFamily="34" charset="0"/>
        </a:defRPr>
      </a:pPr>
      <a:endParaRPr lang="es-CL"/>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4">
  <a:schemeClr val="accent4"/>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withinLinear" id="15">
  <a:schemeClr val="accent2"/>
</cs:colorStyle>
</file>

<file path=ppt/charts/colors12.xml><?xml version="1.0" encoding="utf-8"?>
<cs:colorStyle xmlns:cs="http://schemas.microsoft.com/office/drawing/2012/chartStyle" xmlns:a="http://schemas.openxmlformats.org/drawingml/2006/main" meth="withinLinearReversed" id="24">
  <a:schemeClr val="accent4"/>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withinLinear" id="15">
  <a:schemeClr val="accent2"/>
</cs:colorStyle>
</file>

<file path=ppt/charts/colors15.xml><?xml version="1.0" encoding="utf-8"?>
<cs:colorStyle xmlns:cs="http://schemas.microsoft.com/office/drawing/2012/chartStyle" xmlns:a="http://schemas.openxmlformats.org/drawingml/2006/main" meth="withinLinear" id="17">
  <a:schemeClr val="accent4"/>
</cs:colorStyle>
</file>

<file path=ppt/charts/colors16.xml><?xml version="1.0" encoding="utf-8"?>
<cs:colorStyle xmlns:cs="http://schemas.microsoft.com/office/drawing/2012/chartStyle" xmlns:a="http://schemas.openxmlformats.org/drawingml/2006/main" meth="withinLinear" id="17">
  <a:schemeClr val="accent4"/>
</cs:colorStyle>
</file>

<file path=ppt/charts/colors17.xml><?xml version="1.0" encoding="utf-8"?>
<cs:colorStyle xmlns:cs="http://schemas.microsoft.com/office/drawing/2012/chartStyle" xmlns:a="http://schemas.openxmlformats.org/drawingml/2006/main" meth="withinLinear" id="17">
  <a:schemeClr val="accent4"/>
</cs:colorStyle>
</file>

<file path=ppt/charts/colors18.xml><?xml version="1.0" encoding="utf-8"?>
<cs:colorStyle xmlns:cs="http://schemas.microsoft.com/office/drawing/2012/chartStyle" xmlns:a="http://schemas.openxmlformats.org/drawingml/2006/main" meth="withinLinear" id="17">
  <a:schemeClr val="accent4"/>
</cs:colorStyle>
</file>

<file path=ppt/charts/colors19.xml><?xml version="1.0" encoding="utf-8"?>
<cs:colorStyle xmlns:cs="http://schemas.microsoft.com/office/drawing/2012/chartStyle" xmlns:a="http://schemas.openxmlformats.org/drawingml/2006/main" meth="withinLinear" id="17">
  <a:schemeClr val="accent4"/>
</cs:colorStyle>
</file>

<file path=ppt/charts/colors2.xml><?xml version="1.0" encoding="utf-8"?>
<cs:colorStyle xmlns:cs="http://schemas.microsoft.com/office/drawing/2012/chartStyle" xmlns:a="http://schemas.openxmlformats.org/drawingml/2006/main" meth="withinLinear" id="15">
  <a:schemeClr val="accent2"/>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Reversed" id="24">
  <a:schemeClr val="accent4"/>
</cs:colorStyle>
</file>

<file path=ppt/charts/colors4.xml><?xml version="1.0" encoding="utf-8"?>
<cs:colorStyle xmlns:cs="http://schemas.microsoft.com/office/drawing/2012/chartStyle" xmlns:a="http://schemas.openxmlformats.org/drawingml/2006/main" meth="withinLinear" id="15">
  <a:schemeClr val="accent2"/>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01D8722A-4246-42A0-AE98-48387FC90CA9}" type="datetimeFigureOut">
              <a:rPr lang="en-US" smtClean="0"/>
              <a:t>9/1/2026</a:t>
            </a:fld>
            <a:endParaRPr lang="en-US"/>
          </a:p>
        </p:txBody>
      </p:sp>
      <p:sp>
        <p:nvSpPr>
          <p:cNvPr id="4" name="Marcador de pie de página 3"/>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Marcador de número de diapositiva 4"/>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AB65E46D-188B-4DE8-B37C-4273E0DC50E1}" type="slidenum">
              <a:rPr lang="en-US" smtClean="0"/>
              <a:t>‹Nº›</a:t>
            </a:fld>
            <a:endParaRPr lang="en-US"/>
          </a:p>
        </p:txBody>
      </p:sp>
    </p:spTree>
    <p:extLst>
      <p:ext uri="{BB962C8B-B14F-4D97-AF65-F5344CB8AC3E}">
        <p14:creationId xmlns:p14="http://schemas.microsoft.com/office/powerpoint/2010/main" val="13074640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pt-BR"/>
          </a:p>
        </p:txBody>
      </p:sp>
      <p:sp>
        <p:nvSpPr>
          <p:cNvPr id="3" name="Espaço Reservado para Data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FFDBD2E6-3A3E-4A69-9311-5B9BD130A289}" type="datetimeFigureOut">
              <a:rPr lang="pt-BR" smtClean="0"/>
              <a:pPr/>
              <a:t>01/09/2026</a:t>
            </a:fld>
            <a:endParaRPr lang="pt-BR"/>
          </a:p>
        </p:txBody>
      </p:sp>
      <p:sp>
        <p:nvSpPr>
          <p:cNvPr id="4" name="Espaço Reservado para Imagem de Slide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pt-BR"/>
          </a:p>
        </p:txBody>
      </p:sp>
      <p:sp>
        <p:nvSpPr>
          <p:cNvPr id="5" name="Espaço Reservado para Anotações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571EE5C8-896E-4075-B0E9-63FDD1AE914B}" type="slidenum">
              <a:rPr lang="pt-BR" smtClean="0"/>
              <a:pPr/>
              <a:t>‹Nº›</a:t>
            </a:fld>
            <a:endParaRPr lang="pt-BR"/>
          </a:p>
        </p:txBody>
      </p:sp>
    </p:spTree>
    <p:extLst>
      <p:ext uri="{BB962C8B-B14F-4D97-AF65-F5344CB8AC3E}">
        <p14:creationId xmlns:p14="http://schemas.microsoft.com/office/powerpoint/2010/main" val="1236032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85;p1:notes">
            <a:extLst>
              <a:ext uri="{FF2B5EF4-FFF2-40B4-BE49-F238E27FC236}">
                <a16:creationId xmlns:a16="http://schemas.microsoft.com/office/drawing/2014/main" id="{41D91558-BC84-78CF-5728-36075A6A32E4}"/>
              </a:ext>
            </a:extLst>
          </p:cNvPr>
          <p:cNvSpPr txBox="1">
            <a:spLocks noGrp="1"/>
          </p:cNvSpPr>
          <p:nvPr>
            <p:ph type="body" sz="quarter" idx="1"/>
          </p:nvPr>
        </p:nvSpPr>
        <p:spPr/>
        <p:txBody>
          <a:bodyPr lIns="91421" tIns="45701" rIns="91421" bIns="45701"/>
          <a:lstStyle/>
          <a:p>
            <a:endParaRPr lang="es-ES_tradnl"/>
          </a:p>
        </p:txBody>
      </p:sp>
      <p:sp>
        <p:nvSpPr>
          <p:cNvPr id="3" name="Google Shape;86;p1:notes">
            <a:extLst>
              <a:ext uri="{FF2B5EF4-FFF2-40B4-BE49-F238E27FC236}">
                <a16:creationId xmlns:a16="http://schemas.microsoft.com/office/drawing/2014/main" id="{920C86B0-8D56-72A6-A8F7-473F39E6A2F9}"/>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Tree>
    <p:extLst>
      <p:ext uri="{BB962C8B-B14F-4D97-AF65-F5344CB8AC3E}">
        <p14:creationId xmlns:p14="http://schemas.microsoft.com/office/powerpoint/2010/main" val="3407452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a:defRPr/>
            </a:pPr>
            <a:fld id="{B7C1BF87-04ED-814B-A2EF-1E1F6DFCDB1C}" type="slidenum">
              <a:rPr lang="es-ES" smtClean="0"/>
              <a:pPr>
                <a:defRPr/>
              </a:pPr>
              <a:t>10</a:t>
            </a:fld>
            <a:endParaRPr lang="es-ES" dirty="0"/>
          </a:p>
        </p:txBody>
      </p:sp>
    </p:spTree>
    <p:extLst>
      <p:ext uri="{BB962C8B-B14F-4D97-AF65-F5344CB8AC3E}">
        <p14:creationId xmlns:p14="http://schemas.microsoft.com/office/powerpoint/2010/main" val="345269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571EE5C8-896E-4075-B0E9-63FDD1AE914B}" type="slidenum">
              <a:rPr lang="pt-BR" smtClean="0"/>
              <a:pPr/>
              <a:t>2</a:t>
            </a:fld>
            <a:endParaRPr lang="pt-BR"/>
          </a:p>
        </p:txBody>
      </p:sp>
    </p:spTree>
    <p:extLst>
      <p:ext uri="{BB962C8B-B14F-4D97-AF65-F5344CB8AC3E}">
        <p14:creationId xmlns:p14="http://schemas.microsoft.com/office/powerpoint/2010/main" val="2467008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571EE5C8-896E-4075-B0E9-63FDD1AE914B}" type="slidenum">
              <a:rPr lang="pt-BR" smtClean="0"/>
              <a:pPr/>
              <a:t>3</a:t>
            </a:fld>
            <a:endParaRPr lang="pt-BR"/>
          </a:p>
        </p:txBody>
      </p:sp>
    </p:spTree>
    <p:extLst>
      <p:ext uri="{BB962C8B-B14F-4D97-AF65-F5344CB8AC3E}">
        <p14:creationId xmlns:p14="http://schemas.microsoft.com/office/powerpoint/2010/main" val="2362171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571EE5C8-896E-4075-B0E9-63FDD1AE914B}" type="slidenum">
              <a:rPr lang="pt-BR" smtClean="0"/>
              <a:pPr/>
              <a:t>4</a:t>
            </a:fld>
            <a:endParaRPr lang="pt-BR"/>
          </a:p>
        </p:txBody>
      </p:sp>
    </p:spTree>
    <p:extLst>
      <p:ext uri="{BB962C8B-B14F-4D97-AF65-F5344CB8AC3E}">
        <p14:creationId xmlns:p14="http://schemas.microsoft.com/office/powerpoint/2010/main" val="10246915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571EE5C8-896E-4075-B0E9-63FDD1AE914B}" type="slidenum">
              <a:rPr lang="pt-BR" smtClean="0"/>
              <a:pPr/>
              <a:t>5</a:t>
            </a:fld>
            <a:endParaRPr lang="pt-BR"/>
          </a:p>
        </p:txBody>
      </p:sp>
    </p:spTree>
    <p:extLst>
      <p:ext uri="{BB962C8B-B14F-4D97-AF65-F5344CB8AC3E}">
        <p14:creationId xmlns:p14="http://schemas.microsoft.com/office/powerpoint/2010/main" val="20010615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defTabSz="924916">
              <a:defRPr/>
            </a:pPr>
            <a:endParaRPr lang="es-ES" dirty="0"/>
          </a:p>
        </p:txBody>
      </p:sp>
      <p:sp>
        <p:nvSpPr>
          <p:cNvPr id="4" name="Marcador de número de diapositiva 3"/>
          <p:cNvSpPr>
            <a:spLocks noGrp="1"/>
          </p:cNvSpPr>
          <p:nvPr>
            <p:ph type="sldNum" sz="quarter" idx="10"/>
          </p:nvPr>
        </p:nvSpPr>
        <p:spPr/>
        <p:txBody>
          <a:bodyPr/>
          <a:lstStyle/>
          <a:p>
            <a:fld id="{571EE5C8-896E-4075-B0E9-63FDD1AE914B}" type="slidenum">
              <a:rPr lang="pt-BR" smtClean="0"/>
              <a:pPr/>
              <a:t>6</a:t>
            </a:fld>
            <a:endParaRPr lang="pt-BR"/>
          </a:p>
        </p:txBody>
      </p:sp>
    </p:spTree>
    <p:extLst>
      <p:ext uri="{BB962C8B-B14F-4D97-AF65-F5344CB8AC3E}">
        <p14:creationId xmlns:p14="http://schemas.microsoft.com/office/powerpoint/2010/main" val="8419096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571EE5C8-896E-4075-B0E9-63FDD1AE914B}" type="slidenum">
              <a:rPr lang="pt-BR" smtClean="0"/>
              <a:pPr/>
              <a:t>7</a:t>
            </a:fld>
            <a:endParaRPr lang="pt-BR"/>
          </a:p>
        </p:txBody>
      </p:sp>
    </p:spTree>
    <p:extLst>
      <p:ext uri="{BB962C8B-B14F-4D97-AF65-F5344CB8AC3E}">
        <p14:creationId xmlns:p14="http://schemas.microsoft.com/office/powerpoint/2010/main" val="1743691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571EE5C8-896E-4075-B0E9-63FDD1AE914B}" type="slidenum">
              <a:rPr lang="pt-BR" smtClean="0"/>
              <a:pPr/>
              <a:t>8</a:t>
            </a:fld>
            <a:endParaRPr lang="pt-BR"/>
          </a:p>
        </p:txBody>
      </p:sp>
    </p:spTree>
    <p:extLst>
      <p:ext uri="{BB962C8B-B14F-4D97-AF65-F5344CB8AC3E}">
        <p14:creationId xmlns:p14="http://schemas.microsoft.com/office/powerpoint/2010/main" val="3555009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baseline="0" dirty="0"/>
          </a:p>
        </p:txBody>
      </p:sp>
      <p:sp>
        <p:nvSpPr>
          <p:cNvPr id="4" name="Marcador de número de diapositiva 3"/>
          <p:cNvSpPr>
            <a:spLocks noGrp="1"/>
          </p:cNvSpPr>
          <p:nvPr>
            <p:ph type="sldNum" sz="quarter" idx="10"/>
          </p:nvPr>
        </p:nvSpPr>
        <p:spPr/>
        <p:txBody>
          <a:bodyPr/>
          <a:lstStyle/>
          <a:p>
            <a:pPr>
              <a:defRPr/>
            </a:pPr>
            <a:fld id="{B7C1BF87-04ED-814B-A2EF-1E1F6DFCDB1C}" type="slidenum">
              <a:rPr lang="es-ES" smtClean="0"/>
              <a:pPr>
                <a:defRPr/>
              </a:pPr>
              <a:t>9</a:t>
            </a:fld>
            <a:endParaRPr lang="es-ES" dirty="0"/>
          </a:p>
        </p:txBody>
      </p:sp>
    </p:spTree>
    <p:extLst>
      <p:ext uri="{BB962C8B-B14F-4D97-AF65-F5344CB8AC3E}">
        <p14:creationId xmlns:p14="http://schemas.microsoft.com/office/powerpoint/2010/main" val="8365381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iapositiva de título">
    <p:spTree>
      <p:nvGrpSpPr>
        <p:cNvPr id="1" name=""/>
        <p:cNvGrpSpPr/>
        <p:nvPr/>
      </p:nvGrpSpPr>
      <p:grpSpPr>
        <a:xfrm>
          <a:off x="0" y="0"/>
          <a:ext cx="0" cy="0"/>
          <a:chOff x="0" y="0"/>
          <a:chExt cx="0" cy="0"/>
        </a:xfrm>
      </p:grpSpPr>
      <p:sp>
        <p:nvSpPr>
          <p:cNvPr id="16" name="Marcador de posición de imagen 5">
            <a:extLst>
              <a:ext uri="{FF2B5EF4-FFF2-40B4-BE49-F238E27FC236}">
                <a16:creationId xmlns:a16="http://schemas.microsoft.com/office/drawing/2014/main" id="{5CA78E1D-6121-7818-8753-2C0AC8C2CC06}"/>
              </a:ext>
            </a:extLst>
          </p:cNvPr>
          <p:cNvSpPr>
            <a:spLocks noGrp="1"/>
          </p:cNvSpPr>
          <p:nvPr>
            <p:ph type="pic" sz="quarter" idx="10"/>
          </p:nvPr>
        </p:nvSpPr>
        <p:spPr>
          <a:xfrm>
            <a:off x="372811" y="337126"/>
            <a:ext cx="11433503" cy="5318310"/>
          </a:xfrm>
          <a:prstGeom prst="rect">
            <a:avLst/>
          </a:prstGeom>
          <a:solidFill>
            <a:schemeClr val="bg2"/>
          </a:solidFill>
        </p:spPr>
        <p:txBody>
          <a:bodyPr/>
          <a:lstStyle>
            <a:lvl1pPr algn="l">
              <a:defRPr/>
            </a:lvl1pPr>
          </a:lstStyle>
          <a:p>
            <a:r>
              <a:rPr lang="es-ES"/>
              <a:t>Haga clic en el icono para agregar una imagen</a:t>
            </a:r>
            <a:endParaRPr lang="es-CL" dirty="0"/>
          </a:p>
        </p:txBody>
      </p:sp>
      <p:sp>
        <p:nvSpPr>
          <p:cNvPr id="2" name="Title 1"/>
          <p:cNvSpPr>
            <a:spLocks noGrp="1"/>
          </p:cNvSpPr>
          <p:nvPr>
            <p:ph type="ctrTitle" hasCustomPrompt="1"/>
          </p:nvPr>
        </p:nvSpPr>
        <p:spPr>
          <a:xfrm>
            <a:off x="502808" y="5259572"/>
            <a:ext cx="9144000" cy="1208654"/>
          </a:xfrm>
        </p:spPr>
        <p:txBody>
          <a:bodyPr anchor="b">
            <a:normAutofit/>
          </a:bodyPr>
          <a:lstStyle>
            <a:lvl1pPr algn="l">
              <a:defRPr sz="2400">
                <a:latin typeface="Gotham Medium" panose="02000604030000020004" pitchFamily="2" charset="0"/>
              </a:defRPr>
            </a:lvl1pPr>
          </a:lstStyle>
          <a:p>
            <a:r>
              <a:rPr lang="es-ES" dirty="0"/>
              <a:t>TÍTULO </a:t>
            </a:r>
            <a:endParaRPr lang="en-US" dirty="0"/>
          </a:p>
        </p:txBody>
      </p:sp>
      <p:sp>
        <p:nvSpPr>
          <p:cNvPr id="20" name="Text Placeholder 2">
            <a:extLst>
              <a:ext uri="{FF2B5EF4-FFF2-40B4-BE49-F238E27FC236}">
                <a16:creationId xmlns:a16="http://schemas.microsoft.com/office/drawing/2014/main" id="{23283650-729E-5229-95DB-736E1A349ABC}"/>
              </a:ext>
            </a:extLst>
          </p:cNvPr>
          <p:cNvSpPr>
            <a:spLocks noGrp="1"/>
          </p:cNvSpPr>
          <p:nvPr>
            <p:ph idx="11"/>
          </p:nvPr>
        </p:nvSpPr>
        <p:spPr>
          <a:xfrm>
            <a:off x="7331666" y="5279188"/>
            <a:ext cx="10440541" cy="1426748"/>
          </a:xfrm>
          <a:prstGeom prst="rect">
            <a:avLst/>
          </a:prstGeom>
        </p:spPr>
        <p:txBody>
          <a:bodyPr vert="horz" lIns="91440" tIns="45720" rIns="91440" bIns="45720" rtlCol="0">
            <a:normAutofit/>
          </a:bodyPr>
          <a:lstStyle>
            <a:lvl1pPr>
              <a:defRPr sz="1400">
                <a:latin typeface="Bodoni 72 Book" pitchFamily="2" charset="0"/>
              </a:defRPr>
            </a:lvl1pPr>
            <a:lvl2pPr>
              <a:defRPr sz="1400">
                <a:latin typeface="Bodoni 72 Book" pitchFamily="2" charset="0"/>
              </a:defRPr>
            </a:lvl2pPr>
            <a:lvl3pPr>
              <a:defRPr sz="1400">
                <a:latin typeface="Bodoni 72 Book" pitchFamily="2" charset="0"/>
              </a:defRPr>
            </a:lvl3pPr>
            <a:lvl4pPr>
              <a:defRPr sz="1400">
                <a:latin typeface="Bodoni 72 Book" pitchFamily="2" charset="0"/>
              </a:defRPr>
            </a:lvl4pPr>
            <a:lvl5pPr>
              <a:defRPr sz="1400">
                <a:latin typeface="Bodoni 72 Book" pitchFamily="2"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pic>
        <p:nvPicPr>
          <p:cNvPr id="3" name="Imagen 2" descr="Interfaz de usuario gráfica&#10;&#10;Descripción generada automáticamente con confianza media">
            <a:extLst>
              <a:ext uri="{FF2B5EF4-FFF2-40B4-BE49-F238E27FC236}">
                <a16:creationId xmlns:a16="http://schemas.microsoft.com/office/drawing/2014/main" id="{FDCC7945-095F-33D3-DA19-8258740A4183}"/>
              </a:ext>
            </a:extLst>
          </p:cNvPr>
          <p:cNvPicPr>
            <a:picLocks noChangeAspect="1"/>
          </p:cNvPicPr>
          <p:nvPr userDrawn="1"/>
        </p:nvPicPr>
        <p:blipFill>
          <a:blip r:embed="rId2"/>
          <a:stretch>
            <a:fillRect/>
          </a:stretch>
        </p:blipFill>
        <p:spPr>
          <a:xfrm>
            <a:off x="1310271" y="3588364"/>
            <a:ext cx="4785729" cy="2693169"/>
          </a:xfrm>
          <a:prstGeom prst="rect">
            <a:avLst/>
          </a:prstGeom>
        </p:spPr>
      </p:pic>
      <p:pic>
        <p:nvPicPr>
          <p:cNvPr id="5" name="Imagen 4">
            <a:extLst>
              <a:ext uri="{FF2B5EF4-FFF2-40B4-BE49-F238E27FC236}">
                <a16:creationId xmlns:a16="http://schemas.microsoft.com/office/drawing/2014/main" id="{013052A4-7740-7B96-DB4D-FFC747244F55}"/>
              </a:ext>
            </a:extLst>
          </p:cNvPr>
          <p:cNvPicPr>
            <a:picLocks noChangeAspect="1"/>
          </p:cNvPicPr>
          <p:nvPr userDrawn="1"/>
        </p:nvPicPr>
        <p:blipFill>
          <a:blip r:embed="rId3"/>
          <a:stretch>
            <a:fillRect/>
          </a:stretch>
        </p:blipFill>
        <p:spPr>
          <a:xfrm flipV="1">
            <a:off x="519056" y="3380596"/>
            <a:ext cx="5599113" cy="22860"/>
          </a:xfrm>
          <a:prstGeom prst="rect">
            <a:avLst/>
          </a:prstGeom>
        </p:spPr>
      </p:pic>
      <p:pic>
        <p:nvPicPr>
          <p:cNvPr id="7" name="Imagen 6">
            <a:extLst>
              <a:ext uri="{FF2B5EF4-FFF2-40B4-BE49-F238E27FC236}">
                <a16:creationId xmlns:a16="http://schemas.microsoft.com/office/drawing/2014/main" id="{0C438F1B-F6AC-114D-35B9-12CFDD18FBB1}"/>
              </a:ext>
            </a:extLst>
          </p:cNvPr>
          <p:cNvPicPr>
            <a:picLocks noChangeAspect="1"/>
          </p:cNvPicPr>
          <p:nvPr userDrawn="1"/>
        </p:nvPicPr>
        <p:blipFill>
          <a:blip r:embed="rId4"/>
          <a:stretch>
            <a:fillRect/>
          </a:stretch>
        </p:blipFill>
        <p:spPr>
          <a:xfrm>
            <a:off x="7291797" y="337126"/>
            <a:ext cx="4476491" cy="6520874"/>
          </a:xfrm>
          <a:prstGeom prst="rect">
            <a:avLst/>
          </a:prstGeom>
        </p:spPr>
      </p:pic>
    </p:spTree>
    <p:extLst>
      <p:ext uri="{BB962C8B-B14F-4D97-AF65-F5344CB8AC3E}">
        <p14:creationId xmlns:p14="http://schemas.microsoft.com/office/powerpoint/2010/main" val="4057543922"/>
      </p:ext>
    </p:extLst>
  </p:cSld>
  <p:clrMapOvr>
    <a:masterClrMapping/>
  </p:clrMapOvr>
  <p:extLst>
    <p:ext uri="{DCECCB84-F9BA-43D5-87BE-67443E8EF086}">
      <p15:sldGuideLst xmlns:p15="http://schemas.microsoft.com/office/powerpoint/2012/main">
        <p15:guide id="1" orient="horz" pos="4275">
          <p15:clr>
            <a:srgbClr val="FBAE40"/>
          </p15:clr>
        </p15:guide>
        <p15:guide id="2" pos="649">
          <p15:clr>
            <a:srgbClr val="FBAE40"/>
          </p15:clr>
        </p15:guide>
        <p15:guide id="3" pos="7679">
          <p15:clr>
            <a:srgbClr val="FBAE40"/>
          </p15:clr>
        </p15:guide>
        <p15:guide id="4" pos="1471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D3F02646-4E3D-4B50-8046-F85FCA8CC203}" type="datetimeFigureOut">
              <a:rPr lang="pt-BR" smtClean="0"/>
              <a:pPr/>
              <a:t>01/09/2026</a:t>
            </a:fld>
            <a:endParaRPr lang="pt-BR"/>
          </a:p>
        </p:txBody>
      </p:sp>
      <p:sp>
        <p:nvSpPr>
          <p:cNvPr id="6" name="Marcador de pie de página 5"/>
          <p:cNvSpPr>
            <a:spLocks noGrp="1"/>
          </p:cNvSpPr>
          <p:nvPr>
            <p:ph type="ftr" sz="quarter" idx="11"/>
          </p:nvPr>
        </p:nvSpPr>
        <p:spPr/>
        <p:txBody>
          <a:bodyPr/>
          <a:lstStyle/>
          <a:p>
            <a:endParaRPr lang="pt-BR"/>
          </a:p>
        </p:txBody>
      </p:sp>
      <p:sp>
        <p:nvSpPr>
          <p:cNvPr id="7" name="Marcador de número de diapositiva 6"/>
          <p:cNvSpPr>
            <a:spLocks noGrp="1"/>
          </p:cNvSpPr>
          <p:nvPr>
            <p:ph type="sldNum" sz="quarter" idx="12"/>
          </p:nvPr>
        </p:nvSpPr>
        <p:spPr/>
        <p:txBody>
          <a:bodyPr/>
          <a:lstStyle/>
          <a:p>
            <a:fld id="{03AFFFEB-E00E-41BA-8F94-26ECAA54CC9A}" type="slidenum">
              <a:rPr lang="pt-BR" smtClean="0"/>
              <a:pPr/>
              <a:t>‹Nº›</a:t>
            </a:fld>
            <a:endParaRPr lang="pt-BR"/>
          </a:p>
        </p:txBody>
      </p:sp>
    </p:spTree>
    <p:extLst>
      <p:ext uri="{BB962C8B-B14F-4D97-AF65-F5344CB8AC3E}">
        <p14:creationId xmlns:p14="http://schemas.microsoft.com/office/powerpoint/2010/main" val="10527411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6"/>
            <a:ext cx="105156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839789" y="1681163"/>
            <a:ext cx="5157787" cy="823912"/>
          </a:xfrm>
        </p:spPr>
        <p:txBody>
          <a:bodyPr anchor="b"/>
          <a:lstStyle>
            <a:lvl1pPr marL="0" indent="0">
              <a:buNone/>
              <a:defRPr sz="2400" b="1"/>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s-ES"/>
              <a:t>Haga clic para modificar los estilos de texto del patrón</a:t>
            </a:r>
          </a:p>
        </p:txBody>
      </p:sp>
      <p:sp>
        <p:nvSpPr>
          <p:cNvPr id="4" name="Marcador de contenido 3"/>
          <p:cNvSpPr>
            <a:spLocks noGrp="1"/>
          </p:cNvSpPr>
          <p:nvPr>
            <p:ph sz="half" idx="2"/>
          </p:nvPr>
        </p:nvSpPr>
        <p:spPr>
          <a:xfrm>
            <a:off x="839789"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177"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s-ES"/>
              <a:t>Haga clic para modificar los estilos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D3F02646-4E3D-4B50-8046-F85FCA8CC203}" type="datetimeFigureOut">
              <a:rPr lang="pt-BR" smtClean="0"/>
              <a:pPr/>
              <a:t>01/09/2026</a:t>
            </a:fld>
            <a:endParaRPr lang="pt-BR"/>
          </a:p>
        </p:txBody>
      </p:sp>
      <p:sp>
        <p:nvSpPr>
          <p:cNvPr id="8" name="Marcador de pie de página 7"/>
          <p:cNvSpPr>
            <a:spLocks noGrp="1"/>
          </p:cNvSpPr>
          <p:nvPr>
            <p:ph type="ftr" sz="quarter" idx="11"/>
          </p:nvPr>
        </p:nvSpPr>
        <p:spPr/>
        <p:txBody>
          <a:bodyPr/>
          <a:lstStyle/>
          <a:p>
            <a:endParaRPr lang="pt-BR"/>
          </a:p>
        </p:txBody>
      </p:sp>
      <p:sp>
        <p:nvSpPr>
          <p:cNvPr id="9" name="Marcador de número de diapositiva 8"/>
          <p:cNvSpPr>
            <a:spLocks noGrp="1"/>
          </p:cNvSpPr>
          <p:nvPr>
            <p:ph type="sldNum" sz="quarter" idx="12"/>
          </p:nvPr>
        </p:nvSpPr>
        <p:spPr/>
        <p:txBody>
          <a:bodyPr/>
          <a:lstStyle/>
          <a:p>
            <a:fld id="{03AFFFEB-E00E-41BA-8F94-26ECAA54CC9A}" type="slidenum">
              <a:rPr lang="pt-BR" smtClean="0"/>
              <a:pPr/>
              <a:t>‹Nº›</a:t>
            </a:fld>
            <a:endParaRPr lang="pt-BR"/>
          </a:p>
        </p:txBody>
      </p:sp>
    </p:spTree>
    <p:extLst>
      <p:ext uri="{BB962C8B-B14F-4D97-AF65-F5344CB8AC3E}">
        <p14:creationId xmlns:p14="http://schemas.microsoft.com/office/powerpoint/2010/main" val="1480516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D3F02646-4E3D-4B50-8046-F85FCA8CC203}" type="datetimeFigureOut">
              <a:rPr lang="pt-BR" smtClean="0"/>
              <a:pPr/>
              <a:t>01/09/2026</a:t>
            </a:fld>
            <a:endParaRPr lang="pt-BR"/>
          </a:p>
        </p:txBody>
      </p:sp>
      <p:sp>
        <p:nvSpPr>
          <p:cNvPr id="4" name="Marcador de pie de página 3"/>
          <p:cNvSpPr>
            <a:spLocks noGrp="1"/>
          </p:cNvSpPr>
          <p:nvPr>
            <p:ph type="ftr" sz="quarter" idx="11"/>
          </p:nvPr>
        </p:nvSpPr>
        <p:spPr/>
        <p:txBody>
          <a:bodyPr/>
          <a:lstStyle/>
          <a:p>
            <a:endParaRPr lang="pt-BR"/>
          </a:p>
        </p:txBody>
      </p:sp>
      <p:sp>
        <p:nvSpPr>
          <p:cNvPr id="5" name="Marcador de número de diapositiva 4"/>
          <p:cNvSpPr>
            <a:spLocks noGrp="1"/>
          </p:cNvSpPr>
          <p:nvPr>
            <p:ph type="sldNum" sz="quarter" idx="12"/>
          </p:nvPr>
        </p:nvSpPr>
        <p:spPr/>
        <p:txBody>
          <a:bodyPr/>
          <a:lstStyle/>
          <a:p>
            <a:fld id="{03AFFFEB-E00E-41BA-8F94-26ECAA54CC9A}" type="slidenum">
              <a:rPr lang="pt-BR" smtClean="0"/>
              <a:pPr/>
              <a:t>‹Nº›</a:t>
            </a:fld>
            <a:endParaRPr lang="pt-BR"/>
          </a:p>
        </p:txBody>
      </p:sp>
    </p:spTree>
    <p:extLst>
      <p:ext uri="{BB962C8B-B14F-4D97-AF65-F5344CB8AC3E}">
        <p14:creationId xmlns:p14="http://schemas.microsoft.com/office/powerpoint/2010/main" val="26050144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D3F02646-4E3D-4B50-8046-F85FCA8CC203}" type="datetimeFigureOut">
              <a:rPr lang="pt-BR" smtClean="0"/>
              <a:pPr/>
              <a:t>01/09/2026</a:t>
            </a:fld>
            <a:endParaRPr lang="pt-BR"/>
          </a:p>
        </p:txBody>
      </p:sp>
      <p:sp>
        <p:nvSpPr>
          <p:cNvPr id="3" name="Marcador de pie de página 2"/>
          <p:cNvSpPr>
            <a:spLocks noGrp="1"/>
          </p:cNvSpPr>
          <p:nvPr>
            <p:ph type="ftr" sz="quarter" idx="11"/>
          </p:nvPr>
        </p:nvSpPr>
        <p:spPr/>
        <p:txBody>
          <a:bodyPr/>
          <a:lstStyle/>
          <a:p>
            <a:endParaRPr lang="pt-BR"/>
          </a:p>
        </p:txBody>
      </p:sp>
      <p:sp>
        <p:nvSpPr>
          <p:cNvPr id="4" name="Marcador de número de diapositiva 3"/>
          <p:cNvSpPr>
            <a:spLocks noGrp="1"/>
          </p:cNvSpPr>
          <p:nvPr>
            <p:ph type="sldNum" sz="quarter" idx="12"/>
          </p:nvPr>
        </p:nvSpPr>
        <p:spPr/>
        <p:txBody>
          <a:bodyPr/>
          <a:lstStyle/>
          <a:p>
            <a:fld id="{03AFFFEB-E00E-41BA-8F94-26ECAA54CC9A}" type="slidenum">
              <a:rPr lang="pt-BR" smtClean="0"/>
              <a:pPr/>
              <a:t>‹Nº›</a:t>
            </a:fld>
            <a:endParaRPr lang="pt-BR"/>
          </a:p>
        </p:txBody>
      </p:sp>
    </p:spTree>
    <p:extLst>
      <p:ext uri="{BB962C8B-B14F-4D97-AF65-F5344CB8AC3E}">
        <p14:creationId xmlns:p14="http://schemas.microsoft.com/office/powerpoint/2010/main" val="3113974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9"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839789" y="2057400"/>
            <a:ext cx="3932237" cy="3811588"/>
          </a:xfrm>
        </p:spPr>
        <p:txBody>
          <a:bodyPr/>
          <a:lstStyle>
            <a:lvl1pPr marL="0" indent="0">
              <a:buNone/>
              <a:defRPr sz="1600"/>
            </a:lvl1pPr>
            <a:lvl2pPr marL="457177" indent="0">
              <a:buNone/>
              <a:defRPr sz="1400"/>
            </a:lvl2pPr>
            <a:lvl3pPr marL="914355" indent="0">
              <a:buNone/>
              <a:defRPr sz="1200"/>
            </a:lvl3pPr>
            <a:lvl4pPr marL="1371532" indent="0">
              <a:buNone/>
              <a:defRPr sz="1000"/>
            </a:lvl4pPr>
            <a:lvl5pPr marL="1828709" indent="0">
              <a:buNone/>
              <a:defRPr sz="1000"/>
            </a:lvl5pPr>
            <a:lvl6pPr marL="2285886" indent="0">
              <a:buNone/>
              <a:defRPr sz="1000"/>
            </a:lvl6pPr>
            <a:lvl7pPr marL="2743063" indent="0">
              <a:buNone/>
              <a:defRPr sz="1000"/>
            </a:lvl7pPr>
            <a:lvl8pPr marL="3200240" indent="0">
              <a:buNone/>
              <a:defRPr sz="1000"/>
            </a:lvl8pPr>
            <a:lvl9pPr marL="3657417" indent="0">
              <a:buNone/>
              <a:defRPr sz="100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D3F02646-4E3D-4B50-8046-F85FCA8CC203}" type="datetimeFigureOut">
              <a:rPr lang="pt-BR" smtClean="0"/>
              <a:pPr/>
              <a:t>01/09/2026</a:t>
            </a:fld>
            <a:endParaRPr lang="pt-BR"/>
          </a:p>
        </p:txBody>
      </p:sp>
      <p:sp>
        <p:nvSpPr>
          <p:cNvPr id="6" name="Marcador de pie de página 5"/>
          <p:cNvSpPr>
            <a:spLocks noGrp="1"/>
          </p:cNvSpPr>
          <p:nvPr>
            <p:ph type="ftr" sz="quarter" idx="11"/>
          </p:nvPr>
        </p:nvSpPr>
        <p:spPr/>
        <p:txBody>
          <a:bodyPr/>
          <a:lstStyle/>
          <a:p>
            <a:endParaRPr lang="pt-BR"/>
          </a:p>
        </p:txBody>
      </p:sp>
      <p:sp>
        <p:nvSpPr>
          <p:cNvPr id="7" name="Marcador de número de diapositiva 6"/>
          <p:cNvSpPr>
            <a:spLocks noGrp="1"/>
          </p:cNvSpPr>
          <p:nvPr>
            <p:ph type="sldNum" sz="quarter" idx="12"/>
          </p:nvPr>
        </p:nvSpPr>
        <p:spPr/>
        <p:txBody>
          <a:bodyPr/>
          <a:lstStyle/>
          <a:p>
            <a:fld id="{03AFFFEB-E00E-41BA-8F94-26ECAA54CC9A}" type="slidenum">
              <a:rPr lang="pt-BR" smtClean="0"/>
              <a:pPr/>
              <a:t>‹Nº›</a:t>
            </a:fld>
            <a:endParaRPr lang="pt-BR"/>
          </a:p>
        </p:txBody>
      </p:sp>
    </p:spTree>
    <p:extLst>
      <p:ext uri="{BB962C8B-B14F-4D97-AF65-F5344CB8AC3E}">
        <p14:creationId xmlns:p14="http://schemas.microsoft.com/office/powerpoint/2010/main" val="23340427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9"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6"/>
            <a:ext cx="6172200" cy="4873625"/>
          </a:xfrm>
        </p:spPr>
        <p:txBody>
          <a:bodyPr/>
          <a:lstStyle>
            <a:lvl1pPr marL="0" indent="0">
              <a:buNone/>
              <a:defRPr sz="3200"/>
            </a:lvl1pPr>
            <a:lvl2pPr marL="457177" indent="0">
              <a:buNone/>
              <a:defRPr sz="2800"/>
            </a:lvl2pPr>
            <a:lvl3pPr marL="914355" indent="0">
              <a:buNone/>
              <a:defRPr sz="2400"/>
            </a:lvl3pPr>
            <a:lvl4pPr marL="1371532" indent="0">
              <a:buNone/>
              <a:defRPr sz="2000"/>
            </a:lvl4pPr>
            <a:lvl5pPr marL="1828709" indent="0">
              <a:buNone/>
              <a:defRPr sz="2000"/>
            </a:lvl5pPr>
            <a:lvl6pPr marL="2285886" indent="0">
              <a:buNone/>
              <a:defRPr sz="2000"/>
            </a:lvl6pPr>
            <a:lvl7pPr marL="2743063" indent="0">
              <a:buNone/>
              <a:defRPr sz="2000"/>
            </a:lvl7pPr>
            <a:lvl8pPr marL="3200240" indent="0">
              <a:buNone/>
              <a:defRPr sz="2000"/>
            </a:lvl8pPr>
            <a:lvl9pPr marL="3657417" indent="0">
              <a:buNone/>
              <a:defRPr sz="2000"/>
            </a:lvl9pPr>
          </a:lstStyle>
          <a:p>
            <a:r>
              <a:rPr lang="es-ES"/>
              <a:t>Haga clic en el icono para agregar una imagen</a:t>
            </a:r>
          </a:p>
        </p:txBody>
      </p:sp>
      <p:sp>
        <p:nvSpPr>
          <p:cNvPr id="4" name="Marcador de texto 3"/>
          <p:cNvSpPr>
            <a:spLocks noGrp="1"/>
          </p:cNvSpPr>
          <p:nvPr>
            <p:ph type="body" sz="half" idx="2"/>
          </p:nvPr>
        </p:nvSpPr>
        <p:spPr>
          <a:xfrm>
            <a:off x="839789" y="2057400"/>
            <a:ext cx="3932237" cy="3811588"/>
          </a:xfrm>
        </p:spPr>
        <p:txBody>
          <a:bodyPr/>
          <a:lstStyle>
            <a:lvl1pPr marL="0" indent="0">
              <a:buNone/>
              <a:defRPr sz="1600"/>
            </a:lvl1pPr>
            <a:lvl2pPr marL="457177" indent="0">
              <a:buNone/>
              <a:defRPr sz="1400"/>
            </a:lvl2pPr>
            <a:lvl3pPr marL="914355" indent="0">
              <a:buNone/>
              <a:defRPr sz="1200"/>
            </a:lvl3pPr>
            <a:lvl4pPr marL="1371532" indent="0">
              <a:buNone/>
              <a:defRPr sz="1000"/>
            </a:lvl4pPr>
            <a:lvl5pPr marL="1828709" indent="0">
              <a:buNone/>
              <a:defRPr sz="1000"/>
            </a:lvl5pPr>
            <a:lvl6pPr marL="2285886" indent="0">
              <a:buNone/>
              <a:defRPr sz="1000"/>
            </a:lvl6pPr>
            <a:lvl7pPr marL="2743063" indent="0">
              <a:buNone/>
              <a:defRPr sz="1000"/>
            </a:lvl7pPr>
            <a:lvl8pPr marL="3200240" indent="0">
              <a:buNone/>
              <a:defRPr sz="1000"/>
            </a:lvl8pPr>
            <a:lvl9pPr marL="3657417" indent="0">
              <a:buNone/>
              <a:defRPr sz="100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D3F02646-4E3D-4B50-8046-F85FCA8CC203}" type="datetimeFigureOut">
              <a:rPr lang="pt-BR" smtClean="0"/>
              <a:pPr/>
              <a:t>01/09/2026</a:t>
            </a:fld>
            <a:endParaRPr lang="pt-BR"/>
          </a:p>
        </p:txBody>
      </p:sp>
      <p:sp>
        <p:nvSpPr>
          <p:cNvPr id="6" name="Marcador de pie de página 5"/>
          <p:cNvSpPr>
            <a:spLocks noGrp="1"/>
          </p:cNvSpPr>
          <p:nvPr>
            <p:ph type="ftr" sz="quarter" idx="11"/>
          </p:nvPr>
        </p:nvSpPr>
        <p:spPr/>
        <p:txBody>
          <a:bodyPr/>
          <a:lstStyle/>
          <a:p>
            <a:endParaRPr lang="pt-BR"/>
          </a:p>
        </p:txBody>
      </p:sp>
      <p:sp>
        <p:nvSpPr>
          <p:cNvPr id="7" name="Marcador de número de diapositiva 6"/>
          <p:cNvSpPr>
            <a:spLocks noGrp="1"/>
          </p:cNvSpPr>
          <p:nvPr>
            <p:ph type="sldNum" sz="quarter" idx="12"/>
          </p:nvPr>
        </p:nvSpPr>
        <p:spPr/>
        <p:txBody>
          <a:bodyPr/>
          <a:lstStyle/>
          <a:p>
            <a:fld id="{03AFFFEB-E00E-41BA-8F94-26ECAA54CC9A}" type="slidenum">
              <a:rPr lang="pt-BR" smtClean="0"/>
              <a:pPr/>
              <a:t>‹Nº›</a:t>
            </a:fld>
            <a:endParaRPr lang="pt-BR"/>
          </a:p>
        </p:txBody>
      </p:sp>
    </p:spTree>
    <p:extLst>
      <p:ext uri="{BB962C8B-B14F-4D97-AF65-F5344CB8AC3E}">
        <p14:creationId xmlns:p14="http://schemas.microsoft.com/office/powerpoint/2010/main" val="30960568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D3F02646-4E3D-4B50-8046-F85FCA8CC203}" type="datetimeFigureOut">
              <a:rPr lang="pt-BR" smtClean="0"/>
              <a:pPr/>
              <a:t>01/09/2026</a:t>
            </a:fld>
            <a:endParaRPr lang="pt-BR"/>
          </a:p>
        </p:txBody>
      </p:sp>
      <p:sp>
        <p:nvSpPr>
          <p:cNvPr id="5" name="Marcador de pie de página 4"/>
          <p:cNvSpPr>
            <a:spLocks noGrp="1"/>
          </p:cNvSpPr>
          <p:nvPr>
            <p:ph type="ftr" sz="quarter" idx="11"/>
          </p:nvPr>
        </p:nvSpPr>
        <p:spPr/>
        <p:txBody>
          <a:bodyPr/>
          <a:lstStyle/>
          <a:p>
            <a:endParaRPr lang="pt-BR"/>
          </a:p>
        </p:txBody>
      </p:sp>
      <p:sp>
        <p:nvSpPr>
          <p:cNvPr id="6" name="Marcador de número de diapositiva 5"/>
          <p:cNvSpPr>
            <a:spLocks noGrp="1"/>
          </p:cNvSpPr>
          <p:nvPr>
            <p:ph type="sldNum" sz="quarter" idx="12"/>
          </p:nvPr>
        </p:nvSpPr>
        <p:spPr/>
        <p:txBody>
          <a:bodyPr/>
          <a:lstStyle/>
          <a:p>
            <a:fld id="{03AFFFEB-E00E-41BA-8F94-26ECAA54CC9A}" type="slidenum">
              <a:rPr lang="pt-BR" smtClean="0"/>
              <a:pPr/>
              <a:t>‹Nº›</a:t>
            </a:fld>
            <a:endParaRPr lang="pt-BR"/>
          </a:p>
        </p:txBody>
      </p:sp>
    </p:spTree>
    <p:extLst>
      <p:ext uri="{BB962C8B-B14F-4D97-AF65-F5344CB8AC3E}">
        <p14:creationId xmlns:p14="http://schemas.microsoft.com/office/powerpoint/2010/main" val="8058028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D3F02646-4E3D-4B50-8046-F85FCA8CC203}" type="datetimeFigureOut">
              <a:rPr lang="pt-BR" smtClean="0"/>
              <a:pPr/>
              <a:t>01/09/2026</a:t>
            </a:fld>
            <a:endParaRPr lang="pt-BR"/>
          </a:p>
        </p:txBody>
      </p:sp>
      <p:sp>
        <p:nvSpPr>
          <p:cNvPr id="5" name="Marcador de pie de página 4"/>
          <p:cNvSpPr>
            <a:spLocks noGrp="1"/>
          </p:cNvSpPr>
          <p:nvPr>
            <p:ph type="ftr" sz="quarter" idx="11"/>
          </p:nvPr>
        </p:nvSpPr>
        <p:spPr/>
        <p:txBody>
          <a:bodyPr/>
          <a:lstStyle/>
          <a:p>
            <a:endParaRPr lang="pt-BR"/>
          </a:p>
        </p:txBody>
      </p:sp>
      <p:sp>
        <p:nvSpPr>
          <p:cNvPr id="6" name="Marcador de número de diapositiva 5"/>
          <p:cNvSpPr>
            <a:spLocks noGrp="1"/>
          </p:cNvSpPr>
          <p:nvPr>
            <p:ph type="sldNum" sz="quarter" idx="12"/>
          </p:nvPr>
        </p:nvSpPr>
        <p:spPr/>
        <p:txBody>
          <a:bodyPr/>
          <a:lstStyle/>
          <a:p>
            <a:fld id="{03AFFFEB-E00E-41BA-8F94-26ECAA54CC9A}" type="slidenum">
              <a:rPr lang="pt-BR" smtClean="0"/>
              <a:pPr/>
              <a:t>‹Nº›</a:t>
            </a:fld>
            <a:endParaRPr lang="pt-BR"/>
          </a:p>
        </p:txBody>
      </p:sp>
    </p:spTree>
    <p:extLst>
      <p:ext uri="{BB962C8B-B14F-4D97-AF65-F5344CB8AC3E}">
        <p14:creationId xmlns:p14="http://schemas.microsoft.com/office/powerpoint/2010/main" val="2744763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Encabezado de sección">
    <p:spTree>
      <p:nvGrpSpPr>
        <p:cNvPr id="1" name=""/>
        <p:cNvGrpSpPr/>
        <p:nvPr/>
      </p:nvGrpSpPr>
      <p:grpSpPr>
        <a:xfrm>
          <a:off x="0" y="0"/>
          <a:ext cx="0" cy="0"/>
          <a:chOff x="0" y="0"/>
          <a:chExt cx="0" cy="0"/>
        </a:xfrm>
      </p:grpSpPr>
      <p:sp>
        <p:nvSpPr>
          <p:cNvPr id="12" name="Lorem ipsum dolor sit amet, consectetur adipiscing elit, sed do eiusmod tempor incididunt ut labore et dolore magna aliqua. Enim ad minim veniam, quis nostrud exercitation ullamco laboris nisi ut aliquip ex ea commodo consequat. Duis aute irure dolor in reprehenderit in voluptate velit esse cillum dolore eu fugiat nulla pariatur.">
            <a:extLst>
              <a:ext uri="{FF2B5EF4-FFF2-40B4-BE49-F238E27FC236}">
                <a16:creationId xmlns:a16="http://schemas.microsoft.com/office/drawing/2014/main" id="{A0467F94-0104-9789-416E-E9A34C8F2C46}"/>
              </a:ext>
            </a:extLst>
          </p:cNvPr>
          <p:cNvSpPr txBox="1">
            <a:spLocks noGrp="1"/>
          </p:cNvSpPr>
          <p:nvPr>
            <p:ph type="body" sz="half" idx="1"/>
          </p:nvPr>
        </p:nvSpPr>
        <p:spPr>
          <a:xfrm>
            <a:off x="380498" y="989045"/>
            <a:ext cx="11431001" cy="5321189"/>
          </a:xfrm>
          <a:prstGeom prst="rect">
            <a:avLst/>
          </a:prstGeom>
        </p:spPr>
        <p:txBody>
          <a:bodyPr>
            <a:normAutofit/>
          </a:bodyPr>
          <a:lstStyle>
            <a:lvl1pPr marL="0" indent="0" algn="just">
              <a:buNone/>
              <a:defRPr sz="1500">
                <a:latin typeface="Avenir Next" panose="020B0503020202020204" pitchFamily="34" charset="0"/>
              </a:defRPr>
            </a:lvl1pPr>
          </a:lstStyle>
          <a:p>
            <a:pPr lvl="0"/>
            <a:r>
              <a:rPr lang="es-ES" dirty="0"/>
              <a:t>Haga clic para modificar los estilos de texto del patrón</a:t>
            </a:r>
          </a:p>
        </p:txBody>
      </p:sp>
      <p:pic>
        <p:nvPicPr>
          <p:cNvPr id="2" name="Imagen 1">
            <a:extLst>
              <a:ext uri="{FF2B5EF4-FFF2-40B4-BE49-F238E27FC236}">
                <a16:creationId xmlns:a16="http://schemas.microsoft.com/office/drawing/2014/main" id="{842D729B-AC14-72DD-00F4-A3267DBDD665}"/>
              </a:ext>
            </a:extLst>
          </p:cNvPr>
          <p:cNvPicPr>
            <a:picLocks noChangeAspect="1"/>
          </p:cNvPicPr>
          <p:nvPr/>
        </p:nvPicPr>
        <p:blipFill>
          <a:blip r:embed="rId2"/>
          <a:stretch>
            <a:fillRect/>
          </a:stretch>
        </p:blipFill>
        <p:spPr>
          <a:xfrm>
            <a:off x="1" y="6379029"/>
            <a:ext cx="12192000" cy="574221"/>
          </a:xfrm>
          <a:prstGeom prst="rect">
            <a:avLst/>
          </a:prstGeom>
        </p:spPr>
      </p:pic>
      <p:pic>
        <p:nvPicPr>
          <p:cNvPr id="4" name="Imagen 3" descr="Interfaz de usuario gráfica&#10;&#10;Descripción generada automáticamente con confianza media">
            <a:extLst>
              <a:ext uri="{FF2B5EF4-FFF2-40B4-BE49-F238E27FC236}">
                <a16:creationId xmlns:a16="http://schemas.microsoft.com/office/drawing/2014/main" id="{6F6B34E0-5122-3847-4156-69B07B56FBC9}"/>
              </a:ext>
            </a:extLst>
          </p:cNvPr>
          <p:cNvPicPr>
            <a:picLocks noChangeAspect="1"/>
          </p:cNvPicPr>
          <p:nvPr userDrawn="1"/>
        </p:nvPicPr>
        <p:blipFill>
          <a:blip r:embed="rId3"/>
          <a:stretch>
            <a:fillRect/>
          </a:stretch>
        </p:blipFill>
        <p:spPr>
          <a:xfrm>
            <a:off x="207020" y="6247332"/>
            <a:ext cx="1488431" cy="837614"/>
          </a:xfrm>
          <a:prstGeom prst="rect">
            <a:avLst/>
          </a:prstGeom>
        </p:spPr>
      </p:pic>
    </p:spTree>
    <p:extLst>
      <p:ext uri="{BB962C8B-B14F-4D97-AF65-F5344CB8AC3E}">
        <p14:creationId xmlns:p14="http://schemas.microsoft.com/office/powerpoint/2010/main" val="2484827374"/>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guide id="3" pos="649">
          <p15:clr>
            <a:srgbClr val="FBAE40"/>
          </p15:clr>
        </p15:guide>
        <p15:guide id="4" pos="146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lvl1pPr>
              <a:defRPr sz="3600">
                <a:latin typeface="Candara" panose="020E0502030303020204" pitchFamily="34" charset="0"/>
              </a:defRPr>
            </a:lvl1pPr>
          </a:lstStyle>
          <a:p>
            <a:r>
              <a:rPr lang="es-ES"/>
              <a:t>Haga clic para modificar el estilo de título del patrón</a:t>
            </a:r>
          </a:p>
        </p:txBody>
      </p:sp>
      <p:sp>
        <p:nvSpPr>
          <p:cNvPr id="3" name="Marcador de contenido 2"/>
          <p:cNvSpPr>
            <a:spLocks noGrp="1"/>
          </p:cNvSpPr>
          <p:nvPr>
            <p:ph idx="1"/>
          </p:nvPr>
        </p:nvSpPr>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D3F02646-4E3D-4B50-8046-F85FCA8CC203}" type="datetimeFigureOut">
              <a:rPr lang="pt-BR" smtClean="0"/>
              <a:pPr/>
              <a:t>01/09/2026</a:t>
            </a:fld>
            <a:endParaRPr lang="pt-BR"/>
          </a:p>
        </p:txBody>
      </p:sp>
      <p:sp>
        <p:nvSpPr>
          <p:cNvPr id="5" name="Marcador de pie de página 4"/>
          <p:cNvSpPr>
            <a:spLocks noGrp="1"/>
          </p:cNvSpPr>
          <p:nvPr>
            <p:ph type="ftr" sz="quarter" idx="11"/>
          </p:nvPr>
        </p:nvSpPr>
        <p:spPr/>
        <p:txBody>
          <a:bodyPr/>
          <a:lstStyle/>
          <a:p>
            <a:endParaRPr lang="pt-BR"/>
          </a:p>
        </p:txBody>
      </p:sp>
      <p:sp>
        <p:nvSpPr>
          <p:cNvPr id="6" name="Marcador de número de diapositiva 5"/>
          <p:cNvSpPr>
            <a:spLocks noGrp="1"/>
          </p:cNvSpPr>
          <p:nvPr>
            <p:ph type="sldNum" sz="quarter" idx="12"/>
          </p:nvPr>
        </p:nvSpPr>
        <p:spPr/>
        <p:txBody>
          <a:bodyPr/>
          <a:lstStyle/>
          <a:p>
            <a:fld id="{03AFFFEB-E00E-41BA-8F94-26ECAA54CC9A}" type="slidenum">
              <a:rPr lang="pt-BR" smtClean="0"/>
              <a:pPr/>
              <a:t>‹Nº›</a:t>
            </a:fld>
            <a:endParaRPr lang="pt-BR"/>
          </a:p>
        </p:txBody>
      </p:sp>
      <p:pic>
        <p:nvPicPr>
          <p:cNvPr id="11" name="Imagen 10">
            <a:extLst>
              <a:ext uri="{FF2B5EF4-FFF2-40B4-BE49-F238E27FC236}">
                <a16:creationId xmlns:a16="http://schemas.microsoft.com/office/drawing/2014/main" id="{6396EBC6-F91D-D826-CB83-259A686B31E0}"/>
              </a:ext>
            </a:extLst>
          </p:cNvPr>
          <p:cNvPicPr>
            <a:picLocks noChangeAspect="1"/>
          </p:cNvPicPr>
          <p:nvPr userDrawn="1"/>
        </p:nvPicPr>
        <p:blipFill>
          <a:blip r:embed="rId2"/>
          <a:stretch>
            <a:fillRect/>
          </a:stretch>
        </p:blipFill>
        <p:spPr>
          <a:xfrm>
            <a:off x="0" y="6379029"/>
            <a:ext cx="12211049" cy="574221"/>
          </a:xfrm>
          <a:prstGeom prst="rect">
            <a:avLst/>
          </a:prstGeom>
        </p:spPr>
      </p:pic>
      <p:pic>
        <p:nvPicPr>
          <p:cNvPr id="12" name="Imagen 11" descr="Interfaz de usuario gráfica&#10;&#10;Descripción generada automáticamente con confianza media">
            <a:extLst>
              <a:ext uri="{FF2B5EF4-FFF2-40B4-BE49-F238E27FC236}">
                <a16:creationId xmlns:a16="http://schemas.microsoft.com/office/drawing/2014/main" id="{380E03F5-D3D7-F3D3-3C4E-1F496AC0F090}"/>
              </a:ext>
            </a:extLst>
          </p:cNvPr>
          <p:cNvPicPr>
            <a:picLocks noChangeAspect="1"/>
          </p:cNvPicPr>
          <p:nvPr userDrawn="1"/>
        </p:nvPicPr>
        <p:blipFill>
          <a:blip r:embed="rId3"/>
          <a:stretch>
            <a:fillRect/>
          </a:stretch>
        </p:blipFill>
        <p:spPr>
          <a:xfrm>
            <a:off x="207020" y="6247332"/>
            <a:ext cx="1490757" cy="837614"/>
          </a:xfrm>
          <a:prstGeom prst="rect">
            <a:avLst/>
          </a:prstGeom>
        </p:spPr>
      </p:pic>
    </p:spTree>
    <p:extLst>
      <p:ext uri="{BB962C8B-B14F-4D97-AF65-F5344CB8AC3E}">
        <p14:creationId xmlns:p14="http://schemas.microsoft.com/office/powerpoint/2010/main" val="2133507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F02646-4E3D-4B50-8046-F85FCA8CC203}" type="datetimeFigureOut">
              <a:rPr lang="pt-BR" smtClean="0"/>
              <a:pPr/>
              <a:t>01/09/2026</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03AFFFEB-E00E-41BA-8F94-26ECAA54CC9A}" type="slidenum">
              <a:rPr lang="pt-BR" smtClean="0"/>
              <a:pPr/>
              <a:t>‹Nº›</a:t>
            </a:fld>
            <a:endParaRPr lang="pt-BR"/>
          </a:p>
        </p:txBody>
      </p:sp>
      <p:sp>
        <p:nvSpPr>
          <p:cNvPr id="5" name="Rectángulo 4">
            <a:extLst>
              <a:ext uri="{FF2B5EF4-FFF2-40B4-BE49-F238E27FC236}">
                <a16:creationId xmlns:a16="http://schemas.microsoft.com/office/drawing/2014/main" id="{E74F1ED4-1013-2892-5645-6BF6D9B1B649}"/>
              </a:ext>
            </a:extLst>
          </p:cNvPr>
          <p:cNvSpPr/>
          <p:nvPr userDrawn="1"/>
        </p:nvSpPr>
        <p:spPr>
          <a:xfrm>
            <a:off x="6812280" y="-1"/>
            <a:ext cx="5379720" cy="6379029"/>
          </a:xfrm>
          <a:prstGeom prst="rect">
            <a:avLst/>
          </a:prstGeom>
          <a:solidFill>
            <a:srgbClr val="26F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6" name="Imagen 5">
            <a:extLst>
              <a:ext uri="{FF2B5EF4-FFF2-40B4-BE49-F238E27FC236}">
                <a16:creationId xmlns:a16="http://schemas.microsoft.com/office/drawing/2014/main" id="{68CAC14D-A843-165A-1510-59C5D2242078}"/>
              </a:ext>
            </a:extLst>
          </p:cNvPr>
          <p:cNvPicPr>
            <a:picLocks noChangeAspect="1"/>
          </p:cNvPicPr>
          <p:nvPr userDrawn="1"/>
        </p:nvPicPr>
        <p:blipFill>
          <a:blip r:embed="rId2"/>
          <a:stretch>
            <a:fillRect/>
          </a:stretch>
        </p:blipFill>
        <p:spPr>
          <a:xfrm>
            <a:off x="-1" y="12758058"/>
            <a:ext cx="24382414" cy="957942"/>
          </a:xfrm>
          <a:prstGeom prst="rect">
            <a:avLst/>
          </a:prstGeom>
        </p:spPr>
      </p:pic>
      <p:pic>
        <p:nvPicPr>
          <p:cNvPr id="7" name="Imagen 6">
            <a:extLst>
              <a:ext uri="{FF2B5EF4-FFF2-40B4-BE49-F238E27FC236}">
                <a16:creationId xmlns:a16="http://schemas.microsoft.com/office/drawing/2014/main" id="{56C2B658-67B9-A3A8-9612-CA472AD75B75}"/>
              </a:ext>
            </a:extLst>
          </p:cNvPr>
          <p:cNvPicPr>
            <a:picLocks noChangeAspect="1"/>
          </p:cNvPicPr>
          <p:nvPr userDrawn="1"/>
        </p:nvPicPr>
        <p:blipFill>
          <a:blip r:embed="rId3"/>
          <a:stretch>
            <a:fillRect/>
          </a:stretch>
        </p:blipFill>
        <p:spPr>
          <a:xfrm>
            <a:off x="911618" y="12986082"/>
            <a:ext cx="1643848" cy="369027"/>
          </a:xfrm>
          <a:prstGeom prst="rect">
            <a:avLst/>
          </a:prstGeom>
        </p:spPr>
      </p:pic>
      <p:sp>
        <p:nvSpPr>
          <p:cNvPr id="12" name="Marcador de contenido 2">
            <a:extLst>
              <a:ext uri="{FF2B5EF4-FFF2-40B4-BE49-F238E27FC236}">
                <a16:creationId xmlns:a16="http://schemas.microsoft.com/office/drawing/2014/main" id="{C293BC2A-0E32-BD19-9AB3-B5D355A715F2}"/>
              </a:ext>
            </a:extLst>
          </p:cNvPr>
          <p:cNvSpPr>
            <a:spLocks noGrp="1"/>
          </p:cNvSpPr>
          <p:nvPr>
            <p:ph idx="1"/>
          </p:nvPr>
        </p:nvSpPr>
        <p:spPr>
          <a:xfrm>
            <a:off x="838200" y="1825625"/>
            <a:ext cx="10515600" cy="4351338"/>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pic>
        <p:nvPicPr>
          <p:cNvPr id="13" name="Imagen 12">
            <a:extLst>
              <a:ext uri="{FF2B5EF4-FFF2-40B4-BE49-F238E27FC236}">
                <a16:creationId xmlns:a16="http://schemas.microsoft.com/office/drawing/2014/main" id="{8C54587C-9119-B71E-949C-DE3846C4F93E}"/>
              </a:ext>
            </a:extLst>
          </p:cNvPr>
          <p:cNvPicPr>
            <a:picLocks noChangeAspect="1"/>
          </p:cNvPicPr>
          <p:nvPr userDrawn="1"/>
        </p:nvPicPr>
        <p:blipFill>
          <a:blip r:embed="rId2"/>
          <a:stretch>
            <a:fillRect/>
          </a:stretch>
        </p:blipFill>
        <p:spPr>
          <a:xfrm>
            <a:off x="0" y="6379029"/>
            <a:ext cx="12211049" cy="574221"/>
          </a:xfrm>
          <a:prstGeom prst="rect">
            <a:avLst/>
          </a:prstGeom>
        </p:spPr>
      </p:pic>
      <p:pic>
        <p:nvPicPr>
          <p:cNvPr id="14" name="Imagen 13" descr="Interfaz de usuario gráfica&#10;&#10;Descripción generada automáticamente con confianza media">
            <a:extLst>
              <a:ext uri="{FF2B5EF4-FFF2-40B4-BE49-F238E27FC236}">
                <a16:creationId xmlns:a16="http://schemas.microsoft.com/office/drawing/2014/main" id="{91B536F3-D425-59CC-26A7-4D13B8A11DA4}"/>
              </a:ext>
            </a:extLst>
          </p:cNvPr>
          <p:cNvPicPr>
            <a:picLocks noChangeAspect="1"/>
          </p:cNvPicPr>
          <p:nvPr userDrawn="1"/>
        </p:nvPicPr>
        <p:blipFill>
          <a:blip r:embed="rId4"/>
          <a:stretch>
            <a:fillRect/>
          </a:stretch>
        </p:blipFill>
        <p:spPr>
          <a:xfrm>
            <a:off x="207020" y="6247332"/>
            <a:ext cx="1490757" cy="837614"/>
          </a:xfrm>
          <a:prstGeom prst="rect">
            <a:avLst/>
          </a:prstGeom>
        </p:spPr>
      </p:pic>
    </p:spTree>
    <p:extLst>
      <p:ext uri="{BB962C8B-B14F-4D97-AF65-F5344CB8AC3E}">
        <p14:creationId xmlns:p14="http://schemas.microsoft.com/office/powerpoint/2010/main" val="1770169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F02646-4E3D-4B50-8046-F85FCA8CC203}" type="datetimeFigureOut">
              <a:rPr lang="pt-BR" smtClean="0"/>
              <a:pPr/>
              <a:t>01/09/2026</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03AFFFEB-E00E-41BA-8F94-26ECAA54CC9A}" type="slidenum">
              <a:rPr lang="pt-BR" smtClean="0"/>
              <a:pPr/>
              <a:t>‹Nº›</a:t>
            </a:fld>
            <a:endParaRPr lang="pt-BR"/>
          </a:p>
        </p:txBody>
      </p:sp>
      <p:sp>
        <p:nvSpPr>
          <p:cNvPr id="5" name="Rectángulo 4">
            <a:extLst>
              <a:ext uri="{FF2B5EF4-FFF2-40B4-BE49-F238E27FC236}">
                <a16:creationId xmlns:a16="http://schemas.microsoft.com/office/drawing/2014/main" id="{E74F1ED4-1013-2892-5645-6BF6D9B1B649}"/>
              </a:ext>
            </a:extLst>
          </p:cNvPr>
          <p:cNvSpPr/>
          <p:nvPr userDrawn="1"/>
        </p:nvSpPr>
        <p:spPr>
          <a:xfrm>
            <a:off x="5159829" y="-1"/>
            <a:ext cx="7032171" cy="637902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6" name="Imagen 5">
            <a:extLst>
              <a:ext uri="{FF2B5EF4-FFF2-40B4-BE49-F238E27FC236}">
                <a16:creationId xmlns:a16="http://schemas.microsoft.com/office/drawing/2014/main" id="{68CAC14D-A843-165A-1510-59C5D2242078}"/>
              </a:ext>
            </a:extLst>
          </p:cNvPr>
          <p:cNvPicPr>
            <a:picLocks noChangeAspect="1"/>
          </p:cNvPicPr>
          <p:nvPr userDrawn="1"/>
        </p:nvPicPr>
        <p:blipFill>
          <a:blip r:embed="rId2"/>
          <a:stretch>
            <a:fillRect/>
          </a:stretch>
        </p:blipFill>
        <p:spPr>
          <a:xfrm>
            <a:off x="-1" y="12758058"/>
            <a:ext cx="24382414" cy="957942"/>
          </a:xfrm>
          <a:prstGeom prst="rect">
            <a:avLst/>
          </a:prstGeom>
        </p:spPr>
      </p:pic>
      <p:pic>
        <p:nvPicPr>
          <p:cNvPr id="7" name="Imagen 6">
            <a:extLst>
              <a:ext uri="{FF2B5EF4-FFF2-40B4-BE49-F238E27FC236}">
                <a16:creationId xmlns:a16="http://schemas.microsoft.com/office/drawing/2014/main" id="{56C2B658-67B9-A3A8-9612-CA472AD75B75}"/>
              </a:ext>
            </a:extLst>
          </p:cNvPr>
          <p:cNvPicPr>
            <a:picLocks noChangeAspect="1"/>
          </p:cNvPicPr>
          <p:nvPr userDrawn="1"/>
        </p:nvPicPr>
        <p:blipFill>
          <a:blip r:embed="rId3"/>
          <a:stretch>
            <a:fillRect/>
          </a:stretch>
        </p:blipFill>
        <p:spPr>
          <a:xfrm>
            <a:off x="911618" y="12986082"/>
            <a:ext cx="1643848" cy="369027"/>
          </a:xfrm>
          <a:prstGeom prst="rect">
            <a:avLst/>
          </a:prstGeom>
        </p:spPr>
      </p:pic>
      <p:sp>
        <p:nvSpPr>
          <p:cNvPr id="12" name="Marcador de contenido 2">
            <a:extLst>
              <a:ext uri="{FF2B5EF4-FFF2-40B4-BE49-F238E27FC236}">
                <a16:creationId xmlns:a16="http://schemas.microsoft.com/office/drawing/2014/main" id="{DA96007F-B206-59DA-F17A-55B992745F0A}"/>
              </a:ext>
            </a:extLst>
          </p:cNvPr>
          <p:cNvSpPr>
            <a:spLocks noGrp="1"/>
          </p:cNvSpPr>
          <p:nvPr>
            <p:ph idx="1"/>
          </p:nvPr>
        </p:nvSpPr>
        <p:spPr>
          <a:xfrm>
            <a:off x="838200" y="1825625"/>
            <a:ext cx="10515600" cy="4351338"/>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pic>
        <p:nvPicPr>
          <p:cNvPr id="13" name="Imagen 12">
            <a:extLst>
              <a:ext uri="{FF2B5EF4-FFF2-40B4-BE49-F238E27FC236}">
                <a16:creationId xmlns:a16="http://schemas.microsoft.com/office/drawing/2014/main" id="{D1655B14-D88D-5E41-4584-755B7A8F6304}"/>
              </a:ext>
            </a:extLst>
          </p:cNvPr>
          <p:cNvPicPr>
            <a:picLocks noChangeAspect="1"/>
          </p:cNvPicPr>
          <p:nvPr userDrawn="1"/>
        </p:nvPicPr>
        <p:blipFill>
          <a:blip r:embed="rId2"/>
          <a:stretch>
            <a:fillRect/>
          </a:stretch>
        </p:blipFill>
        <p:spPr>
          <a:xfrm>
            <a:off x="0" y="6379029"/>
            <a:ext cx="12211049" cy="574221"/>
          </a:xfrm>
          <a:prstGeom prst="rect">
            <a:avLst/>
          </a:prstGeom>
        </p:spPr>
      </p:pic>
      <p:pic>
        <p:nvPicPr>
          <p:cNvPr id="14" name="Imagen 13" descr="Interfaz de usuario gráfica&#10;&#10;Descripción generada automáticamente con confianza media">
            <a:extLst>
              <a:ext uri="{FF2B5EF4-FFF2-40B4-BE49-F238E27FC236}">
                <a16:creationId xmlns:a16="http://schemas.microsoft.com/office/drawing/2014/main" id="{AB56A06A-B3AC-6264-BCCE-A88CF00B3F05}"/>
              </a:ext>
            </a:extLst>
          </p:cNvPr>
          <p:cNvPicPr>
            <a:picLocks noChangeAspect="1"/>
          </p:cNvPicPr>
          <p:nvPr userDrawn="1"/>
        </p:nvPicPr>
        <p:blipFill>
          <a:blip r:embed="rId4"/>
          <a:stretch>
            <a:fillRect/>
          </a:stretch>
        </p:blipFill>
        <p:spPr>
          <a:xfrm>
            <a:off x="207020" y="6247332"/>
            <a:ext cx="1490757" cy="837614"/>
          </a:xfrm>
          <a:prstGeom prst="rect">
            <a:avLst/>
          </a:prstGeom>
        </p:spPr>
      </p:pic>
    </p:spTree>
    <p:extLst>
      <p:ext uri="{BB962C8B-B14F-4D97-AF65-F5344CB8AC3E}">
        <p14:creationId xmlns:p14="http://schemas.microsoft.com/office/powerpoint/2010/main" val="2922819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lvl1pPr>
              <a:defRPr sz="3600">
                <a:latin typeface="Candara" panose="020E0502030303020204" pitchFamily="34" charset="0"/>
              </a:defRPr>
            </a:lvl1pPr>
          </a:lstStyle>
          <a:p>
            <a:r>
              <a:rPr lang="es-ES"/>
              <a:t>Haga clic para modificar el estilo de título del patrón</a:t>
            </a:r>
          </a:p>
        </p:txBody>
      </p:sp>
      <p:sp>
        <p:nvSpPr>
          <p:cNvPr id="3" name="Marcador de contenido 2"/>
          <p:cNvSpPr>
            <a:spLocks noGrp="1"/>
          </p:cNvSpPr>
          <p:nvPr>
            <p:ph idx="1"/>
          </p:nvPr>
        </p:nvSpPr>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D3F02646-4E3D-4B50-8046-F85FCA8CC203}" type="datetimeFigureOut">
              <a:rPr lang="pt-BR" smtClean="0"/>
              <a:pPr/>
              <a:t>01/09/2026</a:t>
            </a:fld>
            <a:endParaRPr lang="pt-BR"/>
          </a:p>
        </p:txBody>
      </p:sp>
      <p:sp>
        <p:nvSpPr>
          <p:cNvPr id="5" name="Marcador de pie de página 4"/>
          <p:cNvSpPr>
            <a:spLocks noGrp="1"/>
          </p:cNvSpPr>
          <p:nvPr>
            <p:ph type="ftr" sz="quarter" idx="11"/>
          </p:nvPr>
        </p:nvSpPr>
        <p:spPr/>
        <p:txBody>
          <a:bodyPr/>
          <a:lstStyle/>
          <a:p>
            <a:endParaRPr lang="pt-BR"/>
          </a:p>
        </p:txBody>
      </p:sp>
      <p:sp>
        <p:nvSpPr>
          <p:cNvPr id="6" name="Marcador de número de diapositiva 5"/>
          <p:cNvSpPr>
            <a:spLocks noGrp="1"/>
          </p:cNvSpPr>
          <p:nvPr>
            <p:ph type="sldNum" sz="quarter" idx="12"/>
          </p:nvPr>
        </p:nvSpPr>
        <p:spPr/>
        <p:txBody>
          <a:bodyPr/>
          <a:lstStyle/>
          <a:p>
            <a:fld id="{03AFFFEB-E00E-41BA-8F94-26ECAA54CC9A}" type="slidenum">
              <a:rPr lang="pt-BR" smtClean="0"/>
              <a:pPr/>
              <a:t>‹Nº›</a:t>
            </a:fld>
            <a:endParaRPr lang="pt-BR"/>
          </a:p>
        </p:txBody>
      </p:sp>
      <p:pic>
        <p:nvPicPr>
          <p:cNvPr id="7" name="Imagen 6">
            <a:extLst>
              <a:ext uri="{FF2B5EF4-FFF2-40B4-BE49-F238E27FC236}">
                <a16:creationId xmlns:a16="http://schemas.microsoft.com/office/drawing/2014/main" id="{39435E81-5EFE-F915-3034-E06EF6B9C895}"/>
              </a:ext>
            </a:extLst>
          </p:cNvPr>
          <p:cNvPicPr>
            <a:picLocks noChangeAspect="1"/>
          </p:cNvPicPr>
          <p:nvPr userDrawn="1"/>
        </p:nvPicPr>
        <p:blipFill>
          <a:blip r:embed="rId2"/>
          <a:stretch>
            <a:fillRect/>
          </a:stretch>
        </p:blipFill>
        <p:spPr>
          <a:xfrm>
            <a:off x="7610476" y="450422"/>
            <a:ext cx="4410074" cy="6407578"/>
          </a:xfrm>
          <a:prstGeom prst="rect">
            <a:avLst/>
          </a:prstGeom>
        </p:spPr>
      </p:pic>
      <p:pic>
        <p:nvPicPr>
          <p:cNvPr id="8" name="Imagen 7">
            <a:extLst>
              <a:ext uri="{FF2B5EF4-FFF2-40B4-BE49-F238E27FC236}">
                <a16:creationId xmlns:a16="http://schemas.microsoft.com/office/drawing/2014/main" id="{63F166C9-76B1-1BB9-C728-6070EF82CBAB}"/>
              </a:ext>
            </a:extLst>
          </p:cNvPr>
          <p:cNvPicPr>
            <a:picLocks noChangeAspect="1"/>
          </p:cNvPicPr>
          <p:nvPr userDrawn="1"/>
        </p:nvPicPr>
        <p:blipFill>
          <a:blip r:embed="rId3"/>
          <a:stretch>
            <a:fillRect/>
          </a:stretch>
        </p:blipFill>
        <p:spPr>
          <a:xfrm flipV="1">
            <a:off x="642881" y="4656946"/>
            <a:ext cx="5599113" cy="22860"/>
          </a:xfrm>
          <a:prstGeom prst="rect">
            <a:avLst/>
          </a:prstGeom>
        </p:spPr>
      </p:pic>
    </p:spTree>
    <p:extLst>
      <p:ext uri="{BB962C8B-B14F-4D97-AF65-F5344CB8AC3E}">
        <p14:creationId xmlns:p14="http://schemas.microsoft.com/office/powerpoint/2010/main" val="2302037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177" indent="0" algn="ctr">
              <a:buNone/>
              <a:defRPr sz="2000"/>
            </a:lvl2pPr>
            <a:lvl3pPr marL="914355" indent="0" algn="ctr">
              <a:buNone/>
              <a:defRPr sz="1800"/>
            </a:lvl3pPr>
            <a:lvl4pPr marL="1371532" indent="0" algn="ctr">
              <a:buNone/>
              <a:defRPr sz="1600"/>
            </a:lvl4pPr>
            <a:lvl5pPr marL="1828709" indent="0" algn="ctr">
              <a:buNone/>
              <a:defRPr sz="1600"/>
            </a:lvl5pPr>
            <a:lvl6pPr marL="2285886" indent="0" algn="ctr">
              <a:buNone/>
              <a:defRPr sz="1600"/>
            </a:lvl6pPr>
            <a:lvl7pPr marL="2743063" indent="0" algn="ctr">
              <a:buNone/>
              <a:defRPr sz="1600"/>
            </a:lvl7pPr>
            <a:lvl8pPr marL="3200240" indent="0" algn="ctr">
              <a:buNone/>
              <a:defRPr sz="1600"/>
            </a:lvl8pPr>
            <a:lvl9pPr marL="3657417" indent="0" algn="ctr">
              <a:buNone/>
              <a:defRPr sz="1600"/>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D3F02646-4E3D-4B50-8046-F85FCA8CC203}" type="datetimeFigureOut">
              <a:rPr lang="pt-BR" smtClean="0"/>
              <a:pPr/>
              <a:t>01/09/2026</a:t>
            </a:fld>
            <a:endParaRPr lang="pt-BR"/>
          </a:p>
        </p:txBody>
      </p:sp>
      <p:sp>
        <p:nvSpPr>
          <p:cNvPr id="5" name="Marcador de pie de página 4"/>
          <p:cNvSpPr>
            <a:spLocks noGrp="1"/>
          </p:cNvSpPr>
          <p:nvPr>
            <p:ph type="ftr" sz="quarter" idx="11"/>
          </p:nvPr>
        </p:nvSpPr>
        <p:spPr/>
        <p:txBody>
          <a:bodyPr/>
          <a:lstStyle/>
          <a:p>
            <a:endParaRPr lang="pt-BR"/>
          </a:p>
        </p:txBody>
      </p:sp>
      <p:sp>
        <p:nvSpPr>
          <p:cNvPr id="6" name="Marcador de número de diapositiva 5"/>
          <p:cNvSpPr>
            <a:spLocks noGrp="1"/>
          </p:cNvSpPr>
          <p:nvPr>
            <p:ph type="sldNum" sz="quarter" idx="12"/>
          </p:nvPr>
        </p:nvSpPr>
        <p:spPr/>
        <p:txBody>
          <a:bodyPr/>
          <a:lstStyle/>
          <a:p>
            <a:fld id="{03AFFFEB-E00E-41BA-8F94-26ECAA54CC9A}" type="slidenum">
              <a:rPr lang="pt-BR" smtClean="0"/>
              <a:pPr/>
              <a:t>‹Nº›</a:t>
            </a:fld>
            <a:endParaRPr lang="pt-BR"/>
          </a:p>
        </p:txBody>
      </p:sp>
    </p:spTree>
    <p:extLst>
      <p:ext uri="{BB962C8B-B14F-4D97-AF65-F5344CB8AC3E}">
        <p14:creationId xmlns:p14="http://schemas.microsoft.com/office/powerpoint/2010/main" val="4171843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lvl1pPr>
              <a:defRPr sz="3600">
                <a:latin typeface="Candara" panose="020E0502030303020204" pitchFamily="34" charset="0"/>
              </a:defRPr>
            </a:lvl1pPr>
          </a:lstStyle>
          <a:p>
            <a:r>
              <a:rPr lang="es-ES"/>
              <a:t>Haga clic para modificar el estilo de título del patrón</a:t>
            </a:r>
          </a:p>
        </p:txBody>
      </p:sp>
      <p:sp>
        <p:nvSpPr>
          <p:cNvPr id="3" name="Marcador de contenido 2"/>
          <p:cNvSpPr>
            <a:spLocks noGrp="1"/>
          </p:cNvSpPr>
          <p:nvPr>
            <p:ph idx="1"/>
          </p:nvPr>
        </p:nvSpPr>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D3F02646-4E3D-4B50-8046-F85FCA8CC203}" type="datetimeFigureOut">
              <a:rPr lang="pt-BR" smtClean="0"/>
              <a:pPr/>
              <a:t>01/09/2026</a:t>
            </a:fld>
            <a:endParaRPr lang="pt-BR"/>
          </a:p>
        </p:txBody>
      </p:sp>
      <p:sp>
        <p:nvSpPr>
          <p:cNvPr id="5" name="Marcador de pie de página 4"/>
          <p:cNvSpPr>
            <a:spLocks noGrp="1"/>
          </p:cNvSpPr>
          <p:nvPr>
            <p:ph type="ftr" sz="quarter" idx="11"/>
          </p:nvPr>
        </p:nvSpPr>
        <p:spPr/>
        <p:txBody>
          <a:bodyPr/>
          <a:lstStyle/>
          <a:p>
            <a:endParaRPr lang="pt-BR"/>
          </a:p>
        </p:txBody>
      </p:sp>
      <p:sp>
        <p:nvSpPr>
          <p:cNvPr id="6" name="Marcador de número de diapositiva 5"/>
          <p:cNvSpPr>
            <a:spLocks noGrp="1"/>
          </p:cNvSpPr>
          <p:nvPr>
            <p:ph type="sldNum" sz="quarter" idx="12"/>
          </p:nvPr>
        </p:nvSpPr>
        <p:spPr/>
        <p:txBody>
          <a:bodyPr/>
          <a:lstStyle/>
          <a:p>
            <a:fld id="{03AFFFEB-E00E-41BA-8F94-26ECAA54CC9A}" type="slidenum">
              <a:rPr lang="pt-BR" smtClean="0"/>
              <a:pPr/>
              <a:t>‹Nº›</a:t>
            </a:fld>
            <a:endParaRPr lang="pt-BR"/>
          </a:p>
        </p:txBody>
      </p:sp>
    </p:spTree>
    <p:extLst>
      <p:ext uri="{BB962C8B-B14F-4D97-AF65-F5344CB8AC3E}">
        <p14:creationId xmlns:p14="http://schemas.microsoft.com/office/powerpoint/2010/main" val="3946502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9"/>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177" indent="0">
              <a:buNone/>
              <a:defRPr sz="2000">
                <a:solidFill>
                  <a:schemeClr val="tx1">
                    <a:tint val="75000"/>
                  </a:schemeClr>
                </a:solidFill>
              </a:defRPr>
            </a:lvl2pPr>
            <a:lvl3pPr marL="914355"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3" indent="0">
              <a:buNone/>
              <a:defRPr sz="1600">
                <a:solidFill>
                  <a:schemeClr val="tx1">
                    <a:tint val="75000"/>
                  </a:schemeClr>
                </a:solidFill>
              </a:defRPr>
            </a:lvl7pPr>
            <a:lvl8pPr marL="3200240" indent="0">
              <a:buNone/>
              <a:defRPr sz="1600">
                <a:solidFill>
                  <a:schemeClr val="tx1">
                    <a:tint val="75000"/>
                  </a:schemeClr>
                </a:solidFill>
              </a:defRPr>
            </a:lvl8pPr>
            <a:lvl9pPr marL="3657417"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p:cNvSpPr>
            <a:spLocks noGrp="1"/>
          </p:cNvSpPr>
          <p:nvPr>
            <p:ph type="dt" sz="half" idx="10"/>
          </p:nvPr>
        </p:nvSpPr>
        <p:spPr/>
        <p:txBody>
          <a:bodyPr/>
          <a:lstStyle/>
          <a:p>
            <a:fld id="{D3F02646-4E3D-4B50-8046-F85FCA8CC203}" type="datetimeFigureOut">
              <a:rPr lang="pt-BR" smtClean="0"/>
              <a:pPr/>
              <a:t>01/09/2026</a:t>
            </a:fld>
            <a:endParaRPr lang="pt-BR"/>
          </a:p>
        </p:txBody>
      </p:sp>
      <p:sp>
        <p:nvSpPr>
          <p:cNvPr id="5" name="Marcador de pie de página 4"/>
          <p:cNvSpPr>
            <a:spLocks noGrp="1"/>
          </p:cNvSpPr>
          <p:nvPr>
            <p:ph type="ftr" sz="quarter" idx="11"/>
          </p:nvPr>
        </p:nvSpPr>
        <p:spPr/>
        <p:txBody>
          <a:bodyPr/>
          <a:lstStyle/>
          <a:p>
            <a:endParaRPr lang="pt-BR"/>
          </a:p>
        </p:txBody>
      </p:sp>
      <p:sp>
        <p:nvSpPr>
          <p:cNvPr id="6" name="Marcador de número de diapositiva 5"/>
          <p:cNvSpPr>
            <a:spLocks noGrp="1"/>
          </p:cNvSpPr>
          <p:nvPr>
            <p:ph type="sldNum" sz="quarter" idx="12"/>
          </p:nvPr>
        </p:nvSpPr>
        <p:spPr/>
        <p:txBody>
          <a:bodyPr/>
          <a:lstStyle/>
          <a:p>
            <a:fld id="{03AFFFEB-E00E-41BA-8F94-26ECAA54CC9A}" type="slidenum">
              <a:rPr lang="pt-BR" smtClean="0"/>
              <a:pPr/>
              <a:t>‹Nº›</a:t>
            </a:fld>
            <a:endParaRPr lang="pt-BR"/>
          </a:p>
        </p:txBody>
      </p:sp>
    </p:spTree>
    <p:extLst>
      <p:ext uri="{BB962C8B-B14F-4D97-AF65-F5344CB8AC3E}">
        <p14:creationId xmlns:p14="http://schemas.microsoft.com/office/powerpoint/2010/main" val="13688862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image" Target="../media/image7.png"/><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F02646-4E3D-4B50-8046-F85FCA8CC203}" type="datetimeFigureOut">
              <a:rPr lang="pt-BR" smtClean="0"/>
              <a:pPr/>
              <a:t>01/09/2026</a:t>
            </a:fld>
            <a:endParaRPr lang="pt-B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AFFFEB-E00E-41BA-8F94-26ECAA54CC9A}" type="slidenum">
              <a:rPr lang="pt-BR" smtClean="0"/>
              <a:pPr/>
              <a:t>‹Nº›</a:t>
            </a:fld>
            <a:endParaRPr lang="pt-BR"/>
          </a:p>
        </p:txBody>
      </p:sp>
    </p:spTree>
    <p:extLst>
      <p:ext uri="{BB962C8B-B14F-4D97-AF65-F5344CB8AC3E}">
        <p14:creationId xmlns:p14="http://schemas.microsoft.com/office/powerpoint/2010/main" val="371599075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9" r:id="rId3"/>
    <p:sldLayoutId id="2147483677" r:id="rId4"/>
    <p:sldLayoutId id="2147483692" r:id="rId5"/>
    <p:sldLayoutId id="2147483693" r:id="rId6"/>
  </p:sldLayoutIdLst>
  <p:txStyles>
    <p:titleStyle>
      <a:lvl1pPr algn="l" defTabSz="914355"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5"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5"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3" indent="-228589" algn="l" defTabSz="914355"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7"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5" rtl="0" eaLnBrk="1" latinLnBrk="0" hangingPunct="1">
        <a:defRPr sz="1800" kern="1200">
          <a:solidFill>
            <a:schemeClr val="tx1"/>
          </a:solidFill>
          <a:latin typeface="+mn-lt"/>
          <a:ea typeface="+mn-ea"/>
          <a:cs typeface="+mn-cs"/>
        </a:defRPr>
      </a:lvl1pPr>
      <a:lvl2pPr marL="457177"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2" algn="l" defTabSz="914355" rtl="0" eaLnBrk="1" latinLnBrk="0" hangingPunct="1">
        <a:defRPr sz="1800" kern="1200">
          <a:solidFill>
            <a:schemeClr val="tx1"/>
          </a:solidFill>
          <a:latin typeface="+mn-lt"/>
          <a:ea typeface="+mn-ea"/>
          <a:cs typeface="+mn-cs"/>
        </a:defRPr>
      </a:lvl4pPr>
      <a:lvl5pPr marL="1828709" algn="l" defTabSz="914355" rtl="0" eaLnBrk="1" latinLnBrk="0" hangingPunct="1">
        <a:defRPr sz="1800" kern="1200">
          <a:solidFill>
            <a:schemeClr val="tx1"/>
          </a:solidFill>
          <a:latin typeface="+mn-lt"/>
          <a:ea typeface="+mn-ea"/>
          <a:cs typeface="+mn-cs"/>
        </a:defRPr>
      </a:lvl5pPr>
      <a:lvl6pPr marL="2285886" algn="l" defTabSz="914355" rtl="0" eaLnBrk="1" latinLnBrk="0" hangingPunct="1">
        <a:defRPr sz="1800" kern="1200">
          <a:solidFill>
            <a:schemeClr val="tx1"/>
          </a:solidFill>
          <a:latin typeface="+mn-lt"/>
          <a:ea typeface="+mn-ea"/>
          <a:cs typeface="+mn-cs"/>
        </a:defRPr>
      </a:lvl6pPr>
      <a:lvl7pPr marL="2743063" algn="l" defTabSz="914355" rtl="0" eaLnBrk="1" latinLnBrk="0" hangingPunct="1">
        <a:defRPr sz="1800" kern="1200">
          <a:solidFill>
            <a:schemeClr val="tx1"/>
          </a:solidFill>
          <a:latin typeface="+mn-lt"/>
          <a:ea typeface="+mn-ea"/>
          <a:cs typeface="+mn-cs"/>
        </a:defRPr>
      </a:lvl7pPr>
      <a:lvl8pPr marL="3200240" algn="l" defTabSz="914355" rtl="0" eaLnBrk="1" latinLnBrk="0" hangingPunct="1">
        <a:defRPr sz="1800" kern="1200">
          <a:solidFill>
            <a:schemeClr val="tx1"/>
          </a:solidFill>
          <a:latin typeface="+mn-lt"/>
          <a:ea typeface="+mn-ea"/>
          <a:cs typeface="+mn-cs"/>
        </a:defRPr>
      </a:lvl8pPr>
      <a:lvl9pPr marL="3657417" algn="l" defTabSz="91435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email">
            <a:extLst>
              <a:ext uri="{BEBA8EAE-BF5A-486C-A8C5-ECC9F3942E4B}">
                <a14:imgProps xmlns:a14="http://schemas.microsoft.com/office/drawing/2010/main">
                  <a14:imgLayer r:embed="rId14">
                    <a14:imgEffect>
                      <a14:colorTemperature colorTemp="6319"/>
                    </a14:imgEffect>
                  </a14:imgLayer>
                </a14:imgProps>
              </a:ex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F02646-4E3D-4B50-8046-F85FCA8CC203}" type="datetimeFigureOut">
              <a:rPr lang="pt-BR" smtClean="0"/>
              <a:pPr/>
              <a:t>01/09/2026</a:t>
            </a:fld>
            <a:endParaRPr lang="pt-BR"/>
          </a:p>
        </p:txBody>
      </p:sp>
      <p:sp>
        <p:nvSpPr>
          <p:cNvPr id="5" name="Marcador de pie de página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Marcador de número de diapositiva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AFFFEB-E00E-41BA-8F94-26ECAA54CC9A}" type="slidenum">
              <a:rPr lang="pt-BR" smtClean="0"/>
              <a:pPr/>
              <a:t>‹Nº›</a:t>
            </a:fld>
            <a:endParaRPr lang="pt-BR"/>
          </a:p>
        </p:txBody>
      </p:sp>
    </p:spTree>
    <p:extLst>
      <p:ext uri="{BB962C8B-B14F-4D97-AF65-F5344CB8AC3E}">
        <p14:creationId xmlns:p14="http://schemas.microsoft.com/office/powerpoint/2010/main" val="156284961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xStyles>
    <p:titleStyle>
      <a:lvl1pPr algn="l" defTabSz="914355"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5"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5"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3" indent="-228589" algn="l" defTabSz="914355"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7"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355" rtl="0" eaLnBrk="1" latinLnBrk="0" hangingPunct="1">
        <a:defRPr sz="1800" kern="1200">
          <a:solidFill>
            <a:schemeClr val="tx1"/>
          </a:solidFill>
          <a:latin typeface="+mn-lt"/>
          <a:ea typeface="+mn-ea"/>
          <a:cs typeface="+mn-cs"/>
        </a:defRPr>
      </a:lvl1pPr>
      <a:lvl2pPr marL="457177"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2" algn="l" defTabSz="914355" rtl="0" eaLnBrk="1" latinLnBrk="0" hangingPunct="1">
        <a:defRPr sz="1800" kern="1200">
          <a:solidFill>
            <a:schemeClr val="tx1"/>
          </a:solidFill>
          <a:latin typeface="+mn-lt"/>
          <a:ea typeface="+mn-ea"/>
          <a:cs typeface="+mn-cs"/>
        </a:defRPr>
      </a:lvl4pPr>
      <a:lvl5pPr marL="1828709" algn="l" defTabSz="914355" rtl="0" eaLnBrk="1" latinLnBrk="0" hangingPunct="1">
        <a:defRPr sz="1800" kern="1200">
          <a:solidFill>
            <a:schemeClr val="tx1"/>
          </a:solidFill>
          <a:latin typeface="+mn-lt"/>
          <a:ea typeface="+mn-ea"/>
          <a:cs typeface="+mn-cs"/>
        </a:defRPr>
      </a:lvl5pPr>
      <a:lvl6pPr marL="2285886" algn="l" defTabSz="914355" rtl="0" eaLnBrk="1" latinLnBrk="0" hangingPunct="1">
        <a:defRPr sz="1800" kern="1200">
          <a:solidFill>
            <a:schemeClr val="tx1"/>
          </a:solidFill>
          <a:latin typeface="+mn-lt"/>
          <a:ea typeface="+mn-ea"/>
          <a:cs typeface="+mn-cs"/>
        </a:defRPr>
      </a:lvl6pPr>
      <a:lvl7pPr marL="2743063" algn="l" defTabSz="914355" rtl="0" eaLnBrk="1" latinLnBrk="0" hangingPunct="1">
        <a:defRPr sz="1800" kern="1200">
          <a:solidFill>
            <a:schemeClr val="tx1"/>
          </a:solidFill>
          <a:latin typeface="+mn-lt"/>
          <a:ea typeface="+mn-ea"/>
          <a:cs typeface="+mn-cs"/>
        </a:defRPr>
      </a:lvl7pPr>
      <a:lvl8pPr marL="3200240" algn="l" defTabSz="914355" rtl="0" eaLnBrk="1" latinLnBrk="0" hangingPunct="1">
        <a:defRPr sz="1800" kern="1200">
          <a:solidFill>
            <a:schemeClr val="tx1"/>
          </a:solidFill>
          <a:latin typeface="+mn-lt"/>
          <a:ea typeface="+mn-ea"/>
          <a:cs typeface="+mn-cs"/>
        </a:defRPr>
      </a:lvl8pPr>
      <a:lvl9pPr marL="3657417" algn="l" defTabSz="91435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3" Type="http://schemas.openxmlformats.org/officeDocument/2006/relationships/oleObject" Target="file:///C:\Users\Claudia\Documentos\Estad&#237;sticas\Exportaciones%20Intelvid\Archivos%20base\Exportaciones%20-%20Archivo%20Base.xlsx!Embotellado!F6C4" TargetMode="External"/><Relationship Id="rId18" Type="http://schemas.openxmlformats.org/officeDocument/2006/relationships/image" Target="../media/image13.emf"/><Relationship Id="rId26" Type="http://schemas.openxmlformats.org/officeDocument/2006/relationships/image" Target="../media/image17.emf"/><Relationship Id="rId39" Type="http://schemas.openxmlformats.org/officeDocument/2006/relationships/oleObject" Target="file:///C:\Users\Claudia\Documentos\Estad&#237;sticas\Exportaciones%20Intelvid\Archivos%20base\Exportaciones%20-%20Archivo%20Base.xlsx!Embotellado!F30C3" TargetMode="External"/><Relationship Id="rId21" Type="http://schemas.openxmlformats.org/officeDocument/2006/relationships/oleObject" Target="file:///C:\Users\Claudia\Documentos\Estad&#237;sticas\Exportaciones%20Intelvid\Archivos%20base\Exportaciones%20-%20Archivo%20Base.xlsx!Embotellado!F10C3" TargetMode="External"/><Relationship Id="rId34" Type="http://schemas.openxmlformats.org/officeDocument/2006/relationships/image" Target="../media/image21.emf"/><Relationship Id="rId42" Type="http://schemas.openxmlformats.org/officeDocument/2006/relationships/image" Target="../media/image25.emf"/><Relationship Id="rId47" Type="http://schemas.openxmlformats.org/officeDocument/2006/relationships/oleObject" Target="file:///C:\Users\Claudia\Documentos\Estad&#237;sticas\Exportaciones%20Intelvid\Archivos%20base\Exportaciones%20-%20Archivo%20Base.xlsx!Embotellado!F31C4" TargetMode="External"/><Relationship Id="rId7" Type="http://schemas.openxmlformats.org/officeDocument/2006/relationships/chart" Target="../charts/chart5.xml"/><Relationship Id="rId2" Type="http://schemas.openxmlformats.org/officeDocument/2006/relationships/notesSlide" Target="../notesSlides/notesSlide4.xml"/><Relationship Id="rId16" Type="http://schemas.openxmlformats.org/officeDocument/2006/relationships/image" Target="../media/image12.emf"/><Relationship Id="rId29" Type="http://schemas.openxmlformats.org/officeDocument/2006/relationships/oleObject" Target="file:///C:\Users\Claudia\Documentos\Estad&#237;sticas\Exportaciones%20Intelvid\Archivos%20base\Exportaciones%20-%20Archivo%20Base.xlsx!Embotellado!F21C4" TargetMode="External"/><Relationship Id="rId1" Type="http://schemas.openxmlformats.org/officeDocument/2006/relationships/slideLayout" Target="../slideLayouts/slideLayout4.xml"/><Relationship Id="rId6" Type="http://schemas.openxmlformats.org/officeDocument/2006/relationships/chart" Target="../charts/chart4.xml"/><Relationship Id="rId11" Type="http://schemas.openxmlformats.org/officeDocument/2006/relationships/oleObject" Target="file:///C:\Users\Claudia\Documentos\Estad&#237;sticas\Exportaciones%20Intelvid\Archivos%20base\Exportaciones%20-%20Archivo%20Base.xlsx!Embotellado!F9C14" TargetMode="External"/><Relationship Id="rId24" Type="http://schemas.openxmlformats.org/officeDocument/2006/relationships/image" Target="../media/image16.emf"/><Relationship Id="rId32" Type="http://schemas.openxmlformats.org/officeDocument/2006/relationships/image" Target="../media/image20.emf"/><Relationship Id="rId37" Type="http://schemas.openxmlformats.org/officeDocument/2006/relationships/oleObject" Target="file:///C:\Users\Claudia\Documentos\Estad&#237;sticas\Exportaciones%20Intelvid\Archivos%20base\Exportaciones%20-%20Archivo%20Base.xlsx!Embotellado!F30C2" TargetMode="External"/><Relationship Id="rId40" Type="http://schemas.openxmlformats.org/officeDocument/2006/relationships/image" Target="../media/image24.emf"/><Relationship Id="rId45" Type="http://schemas.openxmlformats.org/officeDocument/2006/relationships/oleObject" Target="file:///C:\Users\Claudia\Documentos\Estad&#237;sticas\Exportaciones%20Intelvid\Archivos%20base\Exportaciones%20-%20Archivo%20Base.xlsx!Embotellado!F31C3" TargetMode="External"/><Relationship Id="rId5" Type="http://schemas.openxmlformats.org/officeDocument/2006/relationships/chart" Target="../charts/chart3.xml"/><Relationship Id="rId15" Type="http://schemas.openxmlformats.org/officeDocument/2006/relationships/oleObject" Target="file:///C:\Users\Claudia\Documentos\Estad&#237;sticas\Exportaciones%20Intelvid\Archivos%20base\Exportaciones%20-%20Archivo%20Base.xlsx!Embotellado!F6C2" TargetMode="External"/><Relationship Id="rId23" Type="http://schemas.openxmlformats.org/officeDocument/2006/relationships/oleObject" Target="file:///C:\Users\Claudia\Documentos\Estad&#237;sticas\Exportaciones%20Intelvid\Archivos%20base\Exportaciones%20-%20Archivo%20Base.xlsx!Embotellado!F10C4" TargetMode="External"/><Relationship Id="rId28" Type="http://schemas.openxmlformats.org/officeDocument/2006/relationships/image" Target="../media/image18.emf"/><Relationship Id="rId36" Type="http://schemas.openxmlformats.org/officeDocument/2006/relationships/image" Target="../media/image22.emf"/><Relationship Id="rId10" Type="http://schemas.openxmlformats.org/officeDocument/2006/relationships/image" Target="../media/image9.emf"/><Relationship Id="rId19" Type="http://schemas.openxmlformats.org/officeDocument/2006/relationships/oleObject" Target="file:///C:\Users\Claudia\Documentos\Estad&#237;sticas\Exportaciones%20Intelvid\Archivos%20base\Exportaciones%20-%20Archivo%20Base.xlsx!Embotellado!F10C2" TargetMode="External"/><Relationship Id="rId31" Type="http://schemas.openxmlformats.org/officeDocument/2006/relationships/oleObject" Target="file:///C:\Users\Claudia\Documentos\Estad&#237;sticas\Exportaciones%20Intelvid\Archivos%20base\Exportaciones%20-%20Archivo%20Base.xlsx!Embotellado!F22C2" TargetMode="External"/><Relationship Id="rId44" Type="http://schemas.openxmlformats.org/officeDocument/2006/relationships/image" Target="../media/image26.emf"/><Relationship Id="rId4" Type="http://schemas.openxmlformats.org/officeDocument/2006/relationships/chart" Target="../charts/chart2.xml"/><Relationship Id="rId9" Type="http://schemas.openxmlformats.org/officeDocument/2006/relationships/oleObject" Target="file:///C:\Users\Claudia\Documentos\Estad&#237;sticas\Exportaciones%20Intelvid\Archivos%20base\Exportaciones%20-%20Archivo%20Base.xlsx!Embotellado!F8C13" TargetMode="External"/><Relationship Id="rId14" Type="http://schemas.openxmlformats.org/officeDocument/2006/relationships/image" Target="../media/image11.emf"/><Relationship Id="rId22" Type="http://schemas.openxmlformats.org/officeDocument/2006/relationships/image" Target="../media/image15.emf"/><Relationship Id="rId27" Type="http://schemas.openxmlformats.org/officeDocument/2006/relationships/oleObject" Target="file:///C:\Users\Claudia\Documentos\Estad&#237;sticas\Exportaciones%20Intelvid\Archivos%20base\Exportaciones%20-%20Archivo%20Base.xlsx!Embotellado!F21C3" TargetMode="External"/><Relationship Id="rId30" Type="http://schemas.openxmlformats.org/officeDocument/2006/relationships/image" Target="../media/image19.emf"/><Relationship Id="rId35" Type="http://schemas.openxmlformats.org/officeDocument/2006/relationships/oleObject" Target="file:///C:\Users\Claudia\Documentos\Estad&#237;sticas\Exportaciones%20Intelvid\Archivos%20base\Exportaciones%20-%20Archivo%20Base.xlsx!Embotellado!F22C4" TargetMode="External"/><Relationship Id="rId43" Type="http://schemas.openxmlformats.org/officeDocument/2006/relationships/oleObject" Target="file:///C:\Users\Claudia\Documentos\Estad&#237;sticas\Exportaciones%20Intelvid\Archivos%20base\Exportaciones%20-%20Archivo%20Base.xlsx!Embotellado!F31C2" TargetMode="External"/><Relationship Id="rId48" Type="http://schemas.openxmlformats.org/officeDocument/2006/relationships/image" Target="../media/image28.emf"/><Relationship Id="rId8" Type="http://schemas.openxmlformats.org/officeDocument/2006/relationships/chart" Target="../charts/chart6.xml"/><Relationship Id="rId3" Type="http://schemas.openxmlformats.org/officeDocument/2006/relationships/chart" Target="../charts/chart1.xml"/><Relationship Id="rId12" Type="http://schemas.openxmlformats.org/officeDocument/2006/relationships/image" Target="../media/image10.emf"/><Relationship Id="rId17" Type="http://schemas.openxmlformats.org/officeDocument/2006/relationships/oleObject" Target="file:///C:\Users\Claudia\Documentos\Estad&#237;sticas\Exportaciones%20Intelvid\Archivos%20base\Exportaciones%20-%20Archivo%20Base.xlsx!Embotellado!F6C3" TargetMode="External"/><Relationship Id="rId25" Type="http://schemas.openxmlformats.org/officeDocument/2006/relationships/oleObject" Target="file:///C:\Users\Claudia\Documentos\Estad&#237;sticas\Exportaciones%20Intelvid\Archivos%20base\Exportaciones%20-%20Archivo%20Base.xlsx!Embotellado!F21C2" TargetMode="External"/><Relationship Id="rId33" Type="http://schemas.openxmlformats.org/officeDocument/2006/relationships/oleObject" Target="file:///C:\Users\Claudia\Documentos\Estad&#237;sticas\Exportaciones%20Intelvid\Archivos%20base\Exportaciones%20-%20Archivo%20Base.xlsx!Embotellado!F22C3" TargetMode="External"/><Relationship Id="rId38" Type="http://schemas.openxmlformats.org/officeDocument/2006/relationships/image" Target="../media/image23.emf"/><Relationship Id="rId46" Type="http://schemas.openxmlformats.org/officeDocument/2006/relationships/image" Target="../media/image27.emf"/><Relationship Id="rId20" Type="http://schemas.openxmlformats.org/officeDocument/2006/relationships/image" Target="../media/image14.emf"/><Relationship Id="rId41" Type="http://schemas.openxmlformats.org/officeDocument/2006/relationships/oleObject" Target="file:///C:\Users\Claudia\Documentos\Estad&#237;sticas\Exportaciones%20Intelvid\Archivos%20base\Exportaciones%20-%20Archivo%20Base.xlsx!Embotellado!F30C4" TargetMode="External"/></Relationships>
</file>

<file path=ppt/slides/_rels/slide5.xml.rels><?xml version="1.0" encoding="UTF-8" standalone="yes"?>
<Relationships xmlns="http://schemas.openxmlformats.org/package/2006/relationships"><Relationship Id="rId8" Type="http://schemas.openxmlformats.org/officeDocument/2006/relationships/chart" Target="../charts/chart12.xml"/><Relationship Id="rId3" Type="http://schemas.openxmlformats.org/officeDocument/2006/relationships/chart" Target="../charts/chart7.xml"/><Relationship Id="rId7" Type="http://schemas.openxmlformats.org/officeDocument/2006/relationships/chart" Target="../charts/chart11.xm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chart" Target="../charts/chart10.xml"/><Relationship Id="rId5" Type="http://schemas.openxmlformats.org/officeDocument/2006/relationships/chart" Target="../charts/chart9.xml"/><Relationship Id="rId4" Type="http://schemas.openxmlformats.org/officeDocument/2006/relationships/chart" Target="../charts/chart8.xml"/></Relationships>
</file>

<file path=ppt/slides/_rels/slide6.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9.emf"/><Relationship Id="rId5" Type="http://schemas.openxmlformats.org/officeDocument/2006/relationships/oleObject" Target="file:///C:\Users\Claudia\Documentos\Estad&#237;sticas\Exportaciones%20Intelvid\Archivos%20base\Exportaciones%20-%20Archivo%20Base.xlsx!Precio!F35C18:F35C27" TargetMode="External"/><Relationship Id="rId4" Type="http://schemas.openxmlformats.org/officeDocument/2006/relationships/chart" Target="../charts/chart14.xml"/></Relationships>
</file>

<file path=ppt/slides/_rels/slide7.xml.rels><?xml version="1.0" encoding="UTF-8" standalone="yes"?>
<Relationships xmlns="http://schemas.openxmlformats.org/package/2006/relationships"><Relationship Id="rId8" Type="http://schemas.openxmlformats.org/officeDocument/2006/relationships/oleObject" Target="file:///C:\Users\Claudia\Documentos\Estad&#237;sticas\Exportaciones%20Intelvid\Archivos%20base\Exportaciones%20-%20Archivo%20Base.xlsx!Destino!F35C12:F35C21" TargetMode="External"/><Relationship Id="rId3" Type="http://schemas.openxmlformats.org/officeDocument/2006/relationships/chart" Target="../charts/chart15.xml"/><Relationship Id="rId7" Type="http://schemas.openxmlformats.org/officeDocument/2006/relationships/image" Target="../media/image30.emf"/><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oleObject" Target="file:///C:\Users\Claudia\Documentos\Estad&#237;sticas\Exportaciones%20Intelvid\Archivos%20base\Exportaciones%20-%20Archivo%20Base.xlsx!Destino!F16C12:F16C21" TargetMode="External"/><Relationship Id="rId11" Type="http://schemas.openxmlformats.org/officeDocument/2006/relationships/image" Target="../media/image32.emf"/><Relationship Id="rId5" Type="http://schemas.openxmlformats.org/officeDocument/2006/relationships/chart" Target="../charts/chart17.xml"/><Relationship Id="rId10" Type="http://schemas.openxmlformats.org/officeDocument/2006/relationships/oleObject" Target="file:///C:\Users\Claudia\Documentos\Estad&#237;sticas\Exportaciones%20Intelvid\Archivos%20base\Exportaciones%20-%20Archivo%20Base.xlsx!Destino!F54C12:F54C21" TargetMode="External"/><Relationship Id="rId4" Type="http://schemas.openxmlformats.org/officeDocument/2006/relationships/chart" Target="../charts/chart16.xml"/><Relationship Id="rId9" Type="http://schemas.openxmlformats.org/officeDocument/2006/relationships/image" Target="../media/image31.emf"/></Relationships>
</file>

<file path=ppt/slides/_rels/slide8.xml.rels><?xml version="1.0" encoding="UTF-8" standalone="yes"?>
<Relationships xmlns="http://schemas.openxmlformats.org/package/2006/relationships"><Relationship Id="rId8" Type="http://schemas.openxmlformats.org/officeDocument/2006/relationships/image" Target="../media/image34.emf"/><Relationship Id="rId3" Type="http://schemas.openxmlformats.org/officeDocument/2006/relationships/chart" Target="../charts/chart18.xml"/><Relationship Id="rId7" Type="http://schemas.openxmlformats.org/officeDocument/2006/relationships/oleObject" Target="file:///C:\Users\Claudia\Documentos\Estad&#237;sticas\Exportaciones%20Intelvid\Archivos%20base\Exportaciones%20-%20Archivo%20Base.xlsx!Segmento%20sobre%2050!F39C13:F39C22"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chart" Target="../charts/chart19.xml"/><Relationship Id="rId11" Type="http://schemas.openxmlformats.org/officeDocument/2006/relationships/image" Target="../media/image35.emf"/><Relationship Id="rId5" Type="http://schemas.openxmlformats.org/officeDocument/2006/relationships/image" Target="../media/image33.emf"/><Relationship Id="rId10" Type="http://schemas.openxmlformats.org/officeDocument/2006/relationships/oleObject" Target="file:///C:\Users\Claudia\Documentos\Estad&#237;sticas\Exportaciones%20Intelvid\Archivos%20base\Exportaciones%20-%20Archivo%20Base.xlsx!Segmento%20sobre%2050!F59C13:F59C22" TargetMode="External"/><Relationship Id="rId4" Type="http://schemas.openxmlformats.org/officeDocument/2006/relationships/oleObject" Target="file:///C:\Users\Claudia\Documentos\Estad&#237;sticas\Exportaciones%20Intelvid\Archivos%20base\Exportaciones%20-%20Archivo%20Base.xlsx!Segmento%20sobre%2050!F17C13:F17C22" TargetMode="External"/><Relationship Id="rId9" Type="http://schemas.openxmlformats.org/officeDocument/2006/relationships/chart" Target="../charts/chart20.xml"/></Relationships>
</file>

<file path=ppt/slides/_rels/slide9.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chart" Target="../charts/chart2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7025DE70-5790-B64A-8C7C-A17544667D3E}"/>
              </a:ext>
            </a:extLst>
          </p:cNvPr>
          <p:cNvSpPr>
            <a:spLocks noGrp="1"/>
          </p:cNvSpPr>
          <p:nvPr>
            <p:ph type="ctrTitle"/>
          </p:nvPr>
        </p:nvSpPr>
        <p:spPr>
          <a:xfrm>
            <a:off x="490658" y="1900718"/>
            <a:ext cx="9689746" cy="1687646"/>
          </a:xfrm>
        </p:spPr>
        <p:txBody>
          <a:bodyPr anchor="t">
            <a:noAutofit/>
          </a:bodyPr>
          <a:lstStyle/>
          <a:p>
            <a:r>
              <a:rPr lang="es-ES_tradnl" sz="4800" kern="2000" spc="500" dirty="0">
                <a:solidFill>
                  <a:schemeClr val="bg1"/>
                </a:solidFill>
                <a:latin typeface="Empirica Head ExtraLight" panose="02020402060405020203" pitchFamily="18" charset="77"/>
              </a:rPr>
              <a:t>EXPORTACIONES</a:t>
            </a:r>
            <a:br>
              <a:rPr lang="es-ES_tradnl" sz="4800" kern="2000" spc="500" dirty="0">
                <a:solidFill>
                  <a:schemeClr val="bg1"/>
                </a:solidFill>
                <a:latin typeface="Empirica Head ExtraLight" panose="02020402060405020203" pitchFamily="18" charset="77"/>
              </a:rPr>
            </a:br>
            <a:r>
              <a:rPr lang="es-ES_tradnl" sz="4800" kern="2000" spc="500" dirty="0">
                <a:solidFill>
                  <a:schemeClr val="bg1"/>
                </a:solidFill>
                <a:latin typeface="Empirica Head ExtraLight" panose="02020402060405020203" pitchFamily="18" charset="77"/>
              </a:rPr>
              <a:t>Julio 2026</a:t>
            </a:r>
          </a:p>
        </p:txBody>
      </p:sp>
    </p:spTree>
    <p:extLst>
      <p:ext uri="{BB962C8B-B14F-4D97-AF65-F5344CB8AC3E}">
        <p14:creationId xmlns:p14="http://schemas.microsoft.com/office/powerpoint/2010/main" val="33895929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42900" y="131798"/>
            <a:ext cx="11506200" cy="731202"/>
          </a:xfrm>
        </p:spPr>
        <p:txBody>
          <a:bodyPr>
            <a:normAutofit/>
          </a:bodyPr>
          <a:lstStyle/>
          <a:p>
            <a:pPr algn="ctr"/>
            <a:r>
              <a:rPr lang="es-ES" dirty="0"/>
              <a:t>Tipo de Cambio Multilateral del Vino (</a:t>
            </a:r>
            <a:r>
              <a:rPr lang="es-ES" dirty="0" err="1"/>
              <a:t>TCMV</a:t>
            </a:r>
            <a:r>
              <a:rPr lang="es-ES" dirty="0"/>
              <a:t>)</a:t>
            </a:r>
          </a:p>
        </p:txBody>
      </p:sp>
      <p:sp>
        <p:nvSpPr>
          <p:cNvPr id="5" name="CuadroTexto 4"/>
          <p:cNvSpPr txBox="1"/>
          <p:nvPr/>
        </p:nvSpPr>
        <p:spPr>
          <a:xfrm>
            <a:off x="1128267" y="1188543"/>
            <a:ext cx="3762127" cy="1384995"/>
          </a:xfrm>
          <a:prstGeom prst="rect">
            <a:avLst/>
          </a:prstGeom>
          <a:noFill/>
          <a:ln w="19050">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spcAft>
                <a:spcPts val="600"/>
              </a:spcAft>
            </a:pPr>
            <a:r>
              <a:rPr lang="es-ES" sz="1400" dirty="0">
                <a:latin typeface="Candara" panose="020E0502030303020204" pitchFamily="34" charset="0"/>
              </a:rPr>
              <a:t>El tipo de cambio multilateral del vino (</a:t>
            </a:r>
            <a:r>
              <a:rPr lang="es-ES" sz="1400" dirty="0" err="1">
                <a:latin typeface="Candara" panose="020E0502030303020204" pitchFamily="34" charset="0"/>
              </a:rPr>
              <a:t>TCMV</a:t>
            </a:r>
            <a:r>
              <a:rPr lang="es-ES" sz="1400" dirty="0">
                <a:latin typeface="Candara" panose="020E0502030303020204" pitchFamily="34" charset="0"/>
              </a:rPr>
              <a:t>) es un </a:t>
            </a:r>
            <a:r>
              <a:rPr lang="es-ES" sz="1400" b="1" dirty="0">
                <a:latin typeface="Candara" panose="020E0502030303020204" pitchFamily="34" charset="0"/>
              </a:rPr>
              <a:t>índice</a:t>
            </a:r>
            <a:r>
              <a:rPr lang="es-ES" sz="1400" dirty="0">
                <a:latin typeface="Candara" panose="020E0502030303020204" pitchFamily="34" charset="0"/>
              </a:rPr>
              <a:t> que busca</a:t>
            </a:r>
            <a:r>
              <a:rPr lang="es-ES" sz="1400" b="1" dirty="0">
                <a:latin typeface="Candara" panose="020E0502030303020204" pitchFamily="34" charset="0"/>
              </a:rPr>
              <a:t> medir el impacto </a:t>
            </a:r>
            <a:r>
              <a:rPr lang="es-ES" sz="1400" dirty="0">
                <a:latin typeface="Candara" panose="020E0502030303020204" pitchFamily="34" charset="0"/>
              </a:rPr>
              <a:t>que tienen </a:t>
            </a:r>
            <a:r>
              <a:rPr lang="es-ES" sz="1400" b="1" dirty="0">
                <a:latin typeface="Candara" panose="020E0502030303020204" pitchFamily="34" charset="0"/>
              </a:rPr>
              <a:t>en el valor de las exportaciones</a:t>
            </a:r>
            <a:r>
              <a:rPr lang="es-ES" sz="1400" dirty="0">
                <a:latin typeface="Candara" panose="020E0502030303020204" pitchFamily="34" charset="0"/>
              </a:rPr>
              <a:t>, las variaciones que experimenta una </a:t>
            </a:r>
            <a:r>
              <a:rPr lang="es-ES" sz="1400" b="1" dirty="0">
                <a:latin typeface="Candara" panose="020E0502030303020204" pitchFamily="34" charset="0"/>
              </a:rPr>
              <a:t>canasta que pondera las monedas de los principales mercados de destino*</a:t>
            </a:r>
            <a:endParaRPr lang="es-ES" sz="1400" dirty="0">
              <a:latin typeface="Candara" panose="020E0502030303020204" pitchFamily="34" charset="0"/>
            </a:endParaRPr>
          </a:p>
        </p:txBody>
      </p:sp>
      <p:sp>
        <p:nvSpPr>
          <p:cNvPr id="6" name="CuadroTexto 5"/>
          <p:cNvSpPr txBox="1"/>
          <p:nvPr/>
        </p:nvSpPr>
        <p:spPr>
          <a:xfrm>
            <a:off x="66251" y="5940865"/>
            <a:ext cx="9048225" cy="430887"/>
          </a:xfrm>
          <a:prstGeom prst="rect">
            <a:avLst/>
          </a:prstGeom>
          <a:noFill/>
        </p:spPr>
        <p:txBody>
          <a:bodyPr wrap="square" rtlCol="0">
            <a:spAutoFit/>
          </a:bodyPr>
          <a:lstStyle/>
          <a:p>
            <a:r>
              <a:rPr lang="es-ES" sz="1100" dirty="0">
                <a:latin typeface="Candara" panose="020E0502030303020204" pitchFamily="34" charset="0"/>
              </a:rPr>
              <a:t>*Se ponderan las monedas cuyo peso en las exportaciones de 2025 fue de al menos el 1%, y que en total sumaron el 85% del volumen exportado.</a:t>
            </a:r>
          </a:p>
          <a:p>
            <a:r>
              <a:rPr lang="es-ES" sz="1100" dirty="0">
                <a:latin typeface="Candara" panose="020E0502030303020204" pitchFamily="34" charset="0"/>
              </a:rPr>
              <a:t>Fuente: Elaboración propia a partir de información del Banco Central e </a:t>
            </a:r>
            <a:r>
              <a:rPr lang="es-ES" sz="1100" dirty="0" err="1">
                <a:latin typeface="Candara" panose="020E0502030303020204" pitchFamily="34" charset="0"/>
              </a:rPr>
              <a:t>Intelvid</a:t>
            </a:r>
            <a:r>
              <a:rPr lang="es-ES" sz="1100" dirty="0">
                <a:latin typeface="Candara" panose="020E0502030303020204" pitchFamily="34" charset="0"/>
              </a:rPr>
              <a:t>.</a:t>
            </a:r>
          </a:p>
        </p:txBody>
      </p:sp>
      <p:sp>
        <p:nvSpPr>
          <p:cNvPr id="3" name="CuadroTexto 2"/>
          <p:cNvSpPr txBox="1"/>
          <p:nvPr/>
        </p:nvSpPr>
        <p:spPr>
          <a:xfrm>
            <a:off x="5086006" y="1105055"/>
            <a:ext cx="5852686" cy="750975"/>
          </a:xfrm>
          <a:prstGeom prst="rect">
            <a:avLst/>
          </a:prstGeom>
          <a:solidFill>
            <a:schemeClr val="bg1"/>
          </a:solidFill>
        </p:spPr>
        <p:txBody>
          <a:bodyPr wrap="square" lIns="288000" rtlCol="0">
            <a:spAutoFit/>
          </a:bodyPr>
          <a:lstStyle/>
          <a:p>
            <a:pPr>
              <a:lnSpc>
                <a:spcPct val="90000"/>
              </a:lnSpc>
              <a:spcAft>
                <a:spcPts val="600"/>
              </a:spcAft>
            </a:pPr>
            <a:r>
              <a:rPr lang="es-ES" sz="1400" u="sng" dirty="0">
                <a:solidFill>
                  <a:schemeClr val="accent1">
                    <a:lumMod val="75000"/>
                  </a:schemeClr>
                </a:solidFill>
                <a:latin typeface="Candara" panose="020E0502030303020204" pitchFamily="34" charset="0"/>
              </a:rPr>
              <a:t>Un </a:t>
            </a:r>
            <a:r>
              <a:rPr lang="es-ES" sz="1400" b="1" u="sng" dirty="0">
                <a:solidFill>
                  <a:schemeClr val="accent1">
                    <a:lumMod val="75000"/>
                  </a:schemeClr>
                </a:solidFill>
                <a:latin typeface="Candara" panose="020E0502030303020204" pitchFamily="34" charset="0"/>
              </a:rPr>
              <a:t>aumento del </a:t>
            </a:r>
            <a:r>
              <a:rPr lang="es-ES" sz="1400" b="1" u="sng" dirty="0" err="1">
                <a:solidFill>
                  <a:schemeClr val="accent1">
                    <a:lumMod val="75000"/>
                  </a:schemeClr>
                </a:solidFill>
                <a:latin typeface="Candara" panose="020E0502030303020204" pitchFamily="34" charset="0"/>
              </a:rPr>
              <a:t>TCMV</a:t>
            </a:r>
            <a:r>
              <a:rPr lang="es-ES" sz="1400" u="sng" dirty="0">
                <a:solidFill>
                  <a:schemeClr val="accent1">
                    <a:lumMod val="75000"/>
                  </a:schemeClr>
                </a:solidFill>
                <a:latin typeface="Candara" panose="020E0502030303020204" pitchFamily="34" charset="0"/>
              </a:rPr>
              <a:t> muestra un </a:t>
            </a:r>
            <a:r>
              <a:rPr lang="es-ES" sz="1400" b="1" u="sng" dirty="0">
                <a:solidFill>
                  <a:schemeClr val="accent1">
                    <a:lumMod val="75000"/>
                  </a:schemeClr>
                </a:solidFill>
                <a:latin typeface="Candara" panose="020E0502030303020204" pitchFamily="34" charset="0"/>
              </a:rPr>
              <a:t>alza en la competitividad</a:t>
            </a:r>
            <a:endParaRPr lang="es-ES" sz="1400" u="sng" dirty="0">
              <a:solidFill>
                <a:schemeClr val="accent1">
                  <a:lumMod val="75000"/>
                </a:schemeClr>
              </a:solidFill>
              <a:latin typeface="Candara" panose="020E0502030303020204" pitchFamily="34" charset="0"/>
            </a:endParaRPr>
          </a:p>
          <a:p>
            <a:pPr>
              <a:lnSpc>
                <a:spcPct val="90000"/>
              </a:lnSpc>
              <a:spcAft>
                <a:spcPts val="600"/>
              </a:spcAft>
            </a:pPr>
            <a:r>
              <a:rPr lang="es-ES" sz="1400" dirty="0">
                <a:solidFill>
                  <a:schemeClr val="accent1">
                    <a:lumMod val="75000"/>
                  </a:schemeClr>
                </a:solidFill>
                <a:latin typeface="Candara" panose="020E0502030303020204" pitchFamily="34" charset="0"/>
              </a:rPr>
              <a:t>Equivale a la </a:t>
            </a:r>
            <a:r>
              <a:rPr lang="es-ES" sz="1400" b="1" dirty="0">
                <a:solidFill>
                  <a:schemeClr val="accent1">
                    <a:lumMod val="75000"/>
                  </a:schemeClr>
                </a:solidFill>
                <a:latin typeface="Candara" panose="020E0502030303020204" pitchFamily="34" charset="0"/>
              </a:rPr>
              <a:t>depreciación del peso</a:t>
            </a:r>
            <a:r>
              <a:rPr lang="es-ES" sz="1400" dirty="0">
                <a:solidFill>
                  <a:schemeClr val="accent1">
                    <a:lumMod val="75000"/>
                  </a:schemeClr>
                </a:solidFill>
                <a:latin typeface="Candara" panose="020E0502030303020204" pitchFamily="34" charset="0"/>
              </a:rPr>
              <a:t> respecto al conjunto de monedas de los principales mercados, l</a:t>
            </a:r>
            <a:r>
              <a:rPr lang="es-ES" sz="1400" b="1" dirty="0">
                <a:solidFill>
                  <a:schemeClr val="accent1">
                    <a:lumMod val="75000"/>
                  </a:schemeClr>
                </a:solidFill>
                <a:latin typeface="Candara" panose="020E0502030303020204" pitchFamily="34" charset="0"/>
              </a:rPr>
              <a:t>o que favorece el valor de nuestras ventas</a:t>
            </a:r>
            <a:r>
              <a:rPr lang="es-ES" sz="1400" dirty="0">
                <a:solidFill>
                  <a:schemeClr val="accent1">
                    <a:lumMod val="75000"/>
                  </a:schemeClr>
                </a:solidFill>
                <a:latin typeface="Candara" panose="020E0502030303020204" pitchFamily="34" charset="0"/>
              </a:rPr>
              <a:t>.</a:t>
            </a:r>
          </a:p>
        </p:txBody>
      </p:sp>
      <p:sp>
        <p:nvSpPr>
          <p:cNvPr id="8" name="CuadroTexto 7"/>
          <p:cNvSpPr txBox="1"/>
          <p:nvPr/>
        </p:nvSpPr>
        <p:spPr>
          <a:xfrm>
            <a:off x="5086006" y="1949910"/>
            <a:ext cx="5852686" cy="750975"/>
          </a:xfrm>
          <a:prstGeom prst="rect">
            <a:avLst/>
          </a:prstGeom>
          <a:solidFill>
            <a:schemeClr val="bg1"/>
          </a:solidFill>
        </p:spPr>
        <p:txBody>
          <a:bodyPr wrap="square" lIns="288000" rtlCol="0">
            <a:spAutoFit/>
          </a:bodyPr>
          <a:lstStyle/>
          <a:p>
            <a:pPr>
              <a:lnSpc>
                <a:spcPct val="90000"/>
              </a:lnSpc>
              <a:spcAft>
                <a:spcPts val="600"/>
              </a:spcAft>
            </a:pPr>
            <a:r>
              <a:rPr lang="es-ES" sz="1400" u="sng" dirty="0">
                <a:solidFill>
                  <a:schemeClr val="accent3">
                    <a:lumMod val="90000"/>
                    <a:lumOff val="10000"/>
                  </a:schemeClr>
                </a:solidFill>
                <a:latin typeface="Candara" panose="020E0502030303020204" pitchFamily="34" charset="0"/>
              </a:rPr>
              <a:t>Una </a:t>
            </a:r>
            <a:r>
              <a:rPr lang="es-ES" sz="1400" b="1" u="sng" dirty="0">
                <a:solidFill>
                  <a:schemeClr val="accent3">
                    <a:lumMod val="90000"/>
                    <a:lumOff val="10000"/>
                  </a:schemeClr>
                </a:solidFill>
                <a:latin typeface="Candara" panose="020E0502030303020204" pitchFamily="34" charset="0"/>
              </a:rPr>
              <a:t>caída del </a:t>
            </a:r>
            <a:r>
              <a:rPr lang="es-ES" sz="1400" b="1" u="sng" dirty="0" err="1">
                <a:solidFill>
                  <a:schemeClr val="accent3">
                    <a:lumMod val="90000"/>
                    <a:lumOff val="10000"/>
                  </a:schemeClr>
                </a:solidFill>
                <a:latin typeface="Candara" panose="020E0502030303020204" pitchFamily="34" charset="0"/>
              </a:rPr>
              <a:t>TCMV</a:t>
            </a:r>
            <a:r>
              <a:rPr lang="es-ES" sz="1400" u="sng" dirty="0">
                <a:solidFill>
                  <a:schemeClr val="accent3">
                    <a:lumMod val="90000"/>
                    <a:lumOff val="10000"/>
                  </a:schemeClr>
                </a:solidFill>
                <a:latin typeface="Candara" panose="020E0502030303020204" pitchFamily="34" charset="0"/>
              </a:rPr>
              <a:t> muestra una </a:t>
            </a:r>
            <a:r>
              <a:rPr lang="es-ES" sz="1400" b="1" u="sng" dirty="0">
                <a:solidFill>
                  <a:schemeClr val="accent3">
                    <a:lumMod val="90000"/>
                    <a:lumOff val="10000"/>
                  </a:schemeClr>
                </a:solidFill>
                <a:latin typeface="Candara" panose="020E0502030303020204" pitchFamily="34" charset="0"/>
              </a:rPr>
              <a:t>baja en la competitividad</a:t>
            </a:r>
            <a:endParaRPr lang="es-ES" sz="1400" u="sng" dirty="0">
              <a:solidFill>
                <a:schemeClr val="accent3">
                  <a:lumMod val="90000"/>
                  <a:lumOff val="10000"/>
                </a:schemeClr>
              </a:solidFill>
              <a:latin typeface="Candara" panose="020E0502030303020204" pitchFamily="34" charset="0"/>
            </a:endParaRPr>
          </a:p>
          <a:p>
            <a:pPr>
              <a:lnSpc>
                <a:spcPct val="90000"/>
              </a:lnSpc>
              <a:spcAft>
                <a:spcPts val="600"/>
              </a:spcAft>
            </a:pPr>
            <a:r>
              <a:rPr lang="es-ES" sz="1400" dirty="0">
                <a:solidFill>
                  <a:schemeClr val="accent3">
                    <a:lumMod val="90000"/>
                    <a:lumOff val="10000"/>
                  </a:schemeClr>
                </a:solidFill>
                <a:latin typeface="Candara" panose="020E0502030303020204" pitchFamily="34" charset="0"/>
              </a:rPr>
              <a:t>Equivale a una </a:t>
            </a:r>
            <a:r>
              <a:rPr lang="es-ES" sz="1400" b="1" dirty="0">
                <a:solidFill>
                  <a:schemeClr val="accent3">
                    <a:lumMod val="90000"/>
                    <a:lumOff val="10000"/>
                  </a:schemeClr>
                </a:solidFill>
                <a:latin typeface="Candara" panose="020E0502030303020204" pitchFamily="34" charset="0"/>
              </a:rPr>
              <a:t>apreciación del peso</a:t>
            </a:r>
            <a:r>
              <a:rPr lang="es-ES" sz="1400" dirty="0">
                <a:solidFill>
                  <a:schemeClr val="accent3">
                    <a:lumMod val="90000"/>
                    <a:lumOff val="10000"/>
                  </a:schemeClr>
                </a:solidFill>
                <a:latin typeface="Candara" panose="020E0502030303020204" pitchFamily="34" charset="0"/>
              </a:rPr>
              <a:t> respecto al conjunto de monedas, lo que </a:t>
            </a:r>
            <a:r>
              <a:rPr lang="es-ES" sz="1400" b="1" dirty="0">
                <a:solidFill>
                  <a:schemeClr val="accent3">
                    <a:lumMod val="90000"/>
                    <a:lumOff val="10000"/>
                  </a:schemeClr>
                </a:solidFill>
                <a:latin typeface="Candara" panose="020E0502030303020204" pitchFamily="34" charset="0"/>
              </a:rPr>
              <a:t>afecta negativamente</a:t>
            </a:r>
            <a:r>
              <a:rPr lang="es-ES" sz="1400" dirty="0">
                <a:solidFill>
                  <a:schemeClr val="accent3">
                    <a:lumMod val="90000"/>
                    <a:lumOff val="10000"/>
                  </a:schemeClr>
                </a:solidFill>
                <a:latin typeface="Candara" panose="020E0502030303020204" pitchFamily="34" charset="0"/>
              </a:rPr>
              <a:t> el valor de nuestras </a:t>
            </a:r>
            <a:r>
              <a:rPr lang="es-ES" sz="1400" b="1" dirty="0">
                <a:solidFill>
                  <a:schemeClr val="accent3">
                    <a:lumMod val="90000"/>
                    <a:lumOff val="10000"/>
                  </a:schemeClr>
                </a:solidFill>
                <a:latin typeface="Candara" panose="020E0502030303020204" pitchFamily="34" charset="0"/>
              </a:rPr>
              <a:t>exportaciones</a:t>
            </a:r>
            <a:r>
              <a:rPr lang="es-ES" sz="1400" dirty="0">
                <a:solidFill>
                  <a:schemeClr val="accent3">
                    <a:lumMod val="90000"/>
                    <a:lumOff val="10000"/>
                  </a:schemeClr>
                </a:solidFill>
                <a:latin typeface="Candara" panose="020E0502030303020204" pitchFamily="34" charset="0"/>
              </a:rPr>
              <a:t>.</a:t>
            </a:r>
          </a:p>
        </p:txBody>
      </p:sp>
      <p:cxnSp>
        <p:nvCxnSpPr>
          <p:cNvPr id="10" name="Conector recto de flecha 9"/>
          <p:cNvCxnSpPr/>
          <p:nvPr/>
        </p:nvCxnSpPr>
        <p:spPr>
          <a:xfrm flipV="1">
            <a:off x="5221587" y="1212725"/>
            <a:ext cx="0" cy="520198"/>
          </a:xfrm>
          <a:prstGeom prst="straightConnector1">
            <a:avLst/>
          </a:prstGeom>
          <a:ln>
            <a:solidFill>
              <a:schemeClr val="accent1">
                <a:lumMod val="50000"/>
              </a:schemeClr>
            </a:solidFill>
            <a:headEnd type="none" w="med" len="med"/>
            <a:tailEnd type="arrow" w="med" len="med"/>
          </a:ln>
        </p:spPr>
        <p:style>
          <a:lnRef idx="2">
            <a:schemeClr val="accent3"/>
          </a:lnRef>
          <a:fillRef idx="0">
            <a:schemeClr val="accent3"/>
          </a:fillRef>
          <a:effectRef idx="1">
            <a:schemeClr val="accent3"/>
          </a:effectRef>
          <a:fontRef idx="minor">
            <a:schemeClr val="tx1"/>
          </a:fontRef>
        </p:style>
      </p:cxnSp>
      <p:cxnSp>
        <p:nvCxnSpPr>
          <p:cNvPr id="16" name="Conector recto de flecha 15"/>
          <p:cNvCxnSpPr/>
          <p:nvPr/>
        </p:nvCxnSpPr>
        <p:spPr>
          <a:xfrm>
            <a:off x="5206347" y="2055818"/>
            <a:ext cx="0" cy="494286"/>
          </a:xfrm>
          <a:prstGeom prst="straightConnector1">
            <a:avLst/>
          </a:prstGeom>
          <a:ln>
            <a:solidFill>
              <a:schemeClr val="accent3">
                <a:lumMod val="90000"/>
                <a:lumOff val="10000"/>
              </a:schemeClr>
            </a:solidFill>
            <a:headEnd type="none" w="med" len="med"/>
            <a:tailEnd type="arrow" w="med" len="med"/>
          </a:ln>
        </p:spPr>
        <p:style>
          <a:lnRef idx="2">
            <a:schemeClr val="accent2"/>
          </a:lnRef>
          <a:fillRef idx="0">
            <a:schemeClr val="accent2"/>
          </a:fillRef>
          <a:effectRef idx="1">
            <a:schemeClr val="accent2"/>
          </a:effectRef>
          <a:fontRef idx="minor">
            <a:schemeClr val="tx1"/>
          </a:fontRef>
        </p:style>
      </p:cxnSp>
      <p:sp>
        <p:nvSpPr>
          <p:cNvPr id="11" name="CuadroTexto 10"/>
          <p:cNvSpPr txBox="1"/>
          <p:nvPr/>
        </p:nvSpPr>
        <p:spPr>
          <a:xfrm>
            <a:off x="8608291" y="2961587"/>
            <a:ext cx="3240809" cy="3194721"/>
          </a:xfrm>
          <a:prstGeom prst="rect">
            <a:avLst/>
          </a:prstGeom>
          <a:noFill/>
        </p:spPr>
        <p:txBody>
          <a:bodyPr wrap="square" rtlCol="0">
            <a:spAutoFit/>
          </a:bodyPr>
          <a:lstStyle/>
          <a:p>
            <a:pPr algn="just">
              <a:lnSpc>
                <a:spcPct val="90000"/>
              </a:lnSpc>
              <a:spcAft>
                <a:spcPts val="600"/>
              </a:spcAft>
            </a:pPr>
            <a:r>
              <a:rPr lang="es-MX" sz="1400" dirty="0">
                <a:latin typeface="Candara" panose="020E0502030303020204" pitchFamily="34" charset="0"/>
              </a:rPr>
              <a:t>Al cierre de julio, tanto el Índice $/US$ como el </a:t>
            </a:r>
            <a:r>
              <a:rPr lang="es-MX" sz="1400" u="sng" dirty="0">
                <a:latin typeface="Candara" panose="020E0502030303020204" pitchFamily="34" charset="0"/>
              </a:rPr>
              <a:t>Tipo de Cambio Multilateral del Vino</a:t>
            </a:r>
            <a:r>
              <a:rPr lang="es-MX" sz="1400" dirty="0">
                <a:latin typeface="Candara" panose="020E0502030303020204" pitchFamily="34" charset="0"/>
              </a:rPr>
              <a:t> (TCMV) registraron fuertes alzas, alcanzando 137,5 y 127,8 puntos, respectivamente. Este avance paralelo quebró la estabilidad de meses anteriores, impulsado por el debilitamiento del peso chileno frente al conjunto de la canasta exportadora de vino. Con el TCMV en su valor más alto en lo que va de 2026, las condiciones nominales de retorno mejoran para el sector vitivinícola, si bien el traspaso de costos locales acumulados sigue actuando como freno para una recuperación de los márgenes netos.</a:t>
            </a:r>
          </a:p>
        </p:txBody>
      </p:sp>
      <p:graphicFrame>
        <p:nvGraphicFramePr>
          <p:cNvPr id="7" name="Gráfico 6">
            <a:extLst>
              <a:ext uri="{FF2B5EF4-FFF2-40B4-BE49-F238E27FC236}">
                <a16:creationId xmlns:a16="http://schemas.microsoft.com/office/drawing/2014/main" id="{DC20CA32-BDA3-4216-92E5-FFCEBA114FA2}"/>
              </a:ext>
            </a:extLst>
          </p:cNvPr>
          <p:cNvGraphicFramePr>
            <a:graphicFrameLocks/>
          </p:cNvGraphicFramePr>
          <p:nvPr>
            <p:extLst>
              <p:ext uri="{D42A27DB-BD31-4B8C-83A1-F6EECF244321}">
                <p14:modId xmlns:p14="http://schemas.microsoft.com/office/powerpoint/2010/main" val="810775073"/>
              </p:ext>
            </p:extLst>
          </p:nvPr>
        </p:nvGraphicFramePr>
        <p:xfrm>
          <a:off x="342900" y="3139921"/>
          <a:ext cx="7969827" cy="261302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654231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5DE4869E-2231-2A1F-F78D-82D7EA5CC966}"/>
              </a:ext>
            </a:extLst>
          </p:cNvPr>
          <p:cNvSpPr txBox="1"/>
          <p:nvPr/>
        </p:nvSpPr>
        <p:spPr>
          <a:xfrm>
            <a:off x="533797" y="1892625"/>
            <a:ext cx="8567057" cy="2862322"/>
          </a:xfrm>
          <a:prstGeom prst="rect">
            <a:avLst/>
          </a:prstGeom>
          <a:noFill/>
        </p:spPr>
        <p:txBody>
          <a:bodyPr wrap="square" rtlCol="0">
            <a:spAutoFit/>
          </a:bodyPr>
          <a:lstStyle/>
          <a:p>
            <a:r>
              <a:rPr lang="es-ES_tradnl" sz="9000" dirty="0">
                <a:solidFill>
                  <a:srgbClr val="1F005C"/>
                </a:solidFill>
                <a:latin typeface="Empirica Head ExtraLight" panose="02020402060405020203" pitchFamily="18" charset="77"/>
              </a:rPr>
              <a:t>Resumen exportaciones </a:t>
            </a:r>
          </a:p>
        </p:txBody>
      </p:sp>
    </p:spTree>
    <p:extLst>
      <p:ext uri="{BB962C8B-B14F-4D97-AF65-F5344CB8AC3E}">
        <p14:creationId xmlns:p14="http://schemas.microsoft.com/office/powerpoint/2010/main" val="2728466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4"/>
          <p:cNvSpPr>
            <a:spLocks noGrp="1"/>
          </p:cNvSpPr>
          <p:nvPr>
            <p:ph type="body" sz="half" idx="1"/>
          </p:nvPr>
        </p:nvSpPr>
        <p:spPr>
          <a:xfrm>
            <a:off x="533399" y="702215"/>
            <a:ext cx="11266251" cy="5299750"/>
          </a:xfrm>
        </p:spPr>
        <p:txBody>
          <a:bodyPr>
            <a:noAutofit/>
          </a:bodyPr>
          <a:lstStyle/>
          <a:p>
            <a:pPr>
              <a:lnSpc>
                <a:spcPct val="80000"/>
              </a:lnSpc>
              <a:spcAft>
                <a:spcPts val="600"/>
              </a:spcAft>
            </a:pPr>
            <a:r>
              <a:rPr lang="es-MX" sz="1400" dirty="0">
                <a:latin typeface="Candara" panose="020E0502030303020204" pitchFamily="34" charset="0"/>
              </a:rPr>
              <a:t>En el mes de julio las exportaciones de vino embotellado bajaron un -7,2% en volumen y un -10,9% en valor. Cabe señalar que este mes anota la mayor cantidad de cajas exportadas en lo que va de 2026 (4,3 millones), pero los envíos de julio de 2025 también fueron uno de los más altos de ese año. </a:t>
            </a:r>
            <a:r>
              <a:rPr lang="es-ES" sz="1400" dirty="0">
                <a:latin typeface="Candara" panose="020E0502030303020204" pitchFamily="34" charset="0"/>
              </a:rPr>
              <a:t>El precio promedio se situó en US$27,4/caja, lo que representa una baja de -4% en comparación con el mismo mes del año anterior.</a:t>
            </a:r>
          </a:p>
          <a:p>
            <a:pPr>
              <a:lnSpc>
                <a:spcPct val="80000"/>
              </a:lnSpc>
              <a:spcAft>
                <a:spcPts val="600"/>
              </a:spcAft>
            </a:pPr>
            <a:r>
              <a:rPr lang="es-MX" sz="1400" dirty="0">
                <a:latin typeface="Candara" panose="020E0502030303020204" pitchFamily="34" charset="0"/>
              </a:rPr>
              <a:t>Varios mercados retrocedieron de manera importante este mes, pero EE.UU. es el que registra la caída más rotunda en términos porcentuales y absolutos (-36% en volumen y -47% en valor), dando cuenta del impacto de la imposición de aranceles en el comercio de vinos. Brasil, el principal mercado, también cae este mes, junto con Japón, Canadá, Holanda, Colombia e Irlanda. Por el contrario, China, Reino Unido y México mostraron un buen desempeño en comparación con julio 2025.</a:t>
            </a:r>
          </a:p>
          <a:p>
            <a:pPr>
              <a:lnSpc>
                <a:spcPct val="80000"/>
              </a:lnSpc>
              <a:spcAft>
                <a:spcPts val="600"/>
              </a:spcAft>
            </a:pPr>
            <a:r>
              <a:rPr lang="es-ES" sz="1400" dirty="0">
                <a:latin typeface="Candara" panose="020E0502030303020204" pitchFamily="34" charset="0"/>
              </a:rPr>
              <a:t>Transcurridos siete meses de 2026 las exportaciones de vino embotellado acumulan un retroceso de -9,1% en volumen y de -9,4% en valor en comparación al mismo lapso de 2025. A la fecha, se han enviado al exterior 24,7 millones de cajas por un valor de US$669 millones. El precio promedio se mantiene sin mayores variaciones, respecto del mismo acumulado anterior, con US$27,1/caja (-0,3%).</a:t>
            </a:r>
          </a:p>
          <a:p>
            <a:pPr>
              <a:lnSpc>
                <a:spcPct val="80000"/>
              </a:lnSpc>
              <a:spcAft>
                <a:spcPts val="600"/>
              </a:spcAft>
            </a:pPr>
            <a:r>
              <a:rPr lang="es-ES" sz="1400" dirty="0">
                <a:latin typeface="Candara" panose="020E0502030303020204" pitchFamily="34" charset="0"/>
              </a:rPr>
              <a:t>En lo que va del año, Brasil acumula 5 millones de cajas por un valor de US$124 millones, concentrando cerca del 20% de nuestras exportaciones en volumen y valor. Este mercado ha destacado por su crecimiento en los últimos años y sigue a buen ritmo, con un incremento de 8,8% en volumen y de 4,8% en valor en comparación al mismo lapso del año anterior. Otros destinos con cifras positivas este año son México y Canadá, aunque éste último sólo en valor. Estados Unidos ya acumula una baja de 26% en volumen y 33,6% en valor en este período.</a:t>
            </a:r>
          </a:p>
          <a:p>
            <a:pPr>
              <a:lnSpc>
                <a:spcPct val="80000"/>
              </a:lnSpc>
              <a:spcAft>
                <a:spcPts val="600"/>
              </a:spcAft>
            </a:pPr>
            <a:r>
              <a:rPr lang="es-ES" sz="1400" dirty="0">
                <a:latin typeface="Candara" panose="020E0502030303020204" pitchFamily="34" charset="0"/>
              </a:rPr>
              <a:t>En los últimos doce meses, las cajas enviadas al exterior alcanzan a 43,6 millones por un valor de US$1.193 millones, lo que significa una caída de -6,7% en volumen y de -7,6% en valor, respecto del mismo año móvil anterior, y se acerca a lo exportado en el año 2009. El precio promedio cae moderadamente (-1%) y queda en US$27,4/caja.</a:t>
            </a:r>
          </a:p>
          <a:p>
            <a:pPr>
              <a:lnSpc>
                <a:spcPct val="80000"/>
              </a:lnSpc>
              <a:spcAft>
                <a:spcPts val="600"/>
              </a:spcAft>
            </a:pPr>
            <a:r>
              <a:rPr lang="es-ES" sz="1400" dirty="0">
                <a:latin typeface="Candara" panose="020E0502030303020204" pitchFamily="34" charset="0"/>
              </a:rPr>
              <a:t>En la comparación a doce meses, Brasil es por lejos nuestro principal destino. A este mercado se han enviado 8,7 millones de cajas por un valor de US$217 millones, con un crecimiento en este ciclo de 1,5% en volumen y de 4,3% en valor. México y Rusia también presentan un comportamiento positivo, además de Canadá que sólo crece en valor. Por el contrario, se observan bajas importantes para Reino Unido, Japón, China, Estados Unidos, Holanda e Irlanda.</a:t>
            </a:r>
          </a:p>
          <a:p>
            <a:pPr>
              <a:lnSpc>
                <a:spcPct val="80000"/>
              </a:lnSpc>
              <a:spcAft>
                <a:spcPts val="600"/>
              </a:spcAft>
            </a:pPr>
            <a:r>
              <a:rPr lang="es-ES" sz="1400" dirty="0">
                <a:latin typeface="Candara" panose="020E0502030303020204" pitchFamily="34" charset="0"/>
              </a:rPr>
              <a:t>En doce meses y entre nuestros destinos Top 10, Canadá ostenta el mayor precio promedio, con US$35,5/caja, seguida de China, con US$34,6/caja y Holanda, con US$31,3/caja. Los mercados con aumento de precio en este ciclo son: Brasil, Reino Unido, Canadá, Holanda, México e Irlanda. En tanto, Rusia se mantiene, mientras que Japón, China y EE.UU. disminuyen en comparación al mismo año móvil anterior.</a:t>
            </a:r>
          </a:p>
          <a:p>
            <a:pPr algn="r">
              <a:lnSpc>
                <a:spcPct val="80000"/>
              </a:lnSpc>
              <a:spcBef>
                <a:spcPts val="600"/>
              </a:spcBef>
              <a:spcAft>
                <a:spcPts val="600"/>
              </a:spcAft>
            </a:pPr>
            <a:r>
              <a:rPr lang="es-ES" dirty="0">
                <a:latin typeface="Candara" panose="020E0502030303020204" pitchFamily="34" charset="0"/>
              </a:rPr>
              <a:t>Asociación de Vinos de Chile A.G.</a:t>
            </a:r>
          </a:p>
        </p:txBody>
      </p:sp>
      <p:sp>
        <p:nvSpPr>
          <p:cNvPr id="6" name="Título 3">
            <a:extLst>
              <a:ext uri="{FF2B5EF4-FFF2-40B4-BE49-F238E27FC236}">
                <a16:creationId xmlns:a16="http://schemas.microsoft.com/office/drawing/2014/main" id="{CC9C2B7B-5BCA-4F78-BB75-57CCFA404218}"/>
              </a:ext>
            </a:extLst>
          </p:cNvPr>
          <p:cNvSpPr txBox="1">
            <a:spLocks/>
          </p:cNvSpPr>
          <p:nvPr/>
        </p:nvSpPr>
        <p:spPr>
          <a:xfrm>
            <a:off x="305124" y="215400"/>
            <a:ext cx="11581750" cy="489976"/>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tx1"/>
                </a:solidFill>
                <a:latin typeface="Candara" panose="020E0502030303020204" pitchFamily="34" charset="0"/>
                <a:ea typeface="+mj-ea"/>
                <a:cs typeface="+mj-cs"/>
              </a:defRPr>
            </a:lvl1pPr>
          </a:lstStyle>
          <a:p>
            <a:pPr algn="ctr"/>
            <a:r>
              <a:rPr lang="en-US" sz="1800" b="1" cap="small" dirty="0" err="1"/>
              <a:t>Exportaciones</a:t>
            </a:r>
            <a:r>
              <a:rPr lang="en-US" sz="1800" b="1" cap="small" dirty="0"/>
              <a:t> de vino </a:t>
            </a:r>
            <a:r>
              <a:rPr lang="en-US" sz="1800" b="1" cap="small" dirty="0" err="1"/>
              <a:t>embotellado</a:t>
            </a:r>
            <a:r>
              <a:rPr lang="en-US" sz="1800" b="1" cap="small" dirty="0"/>
              <a:t> </a:t>
            </a:r>
            <a:r>
              <a:rPr lang="en-US" sz="1800" b="1" cap="small" dirty="0" err="1"/>
              <a:t>resienten</a:t>
            </a:r>
            <a:r>
              <a:rPr lang="en-US" sz="1800" b="1" cap="small" dirty="0"/>
              <a:t> la </a:t>
            </a:r>
            <a:r>
              <a:rPr lang="en-US" sz="1800" b="1" cap="small" dirty="0" err="1"/>
              <a:t>disminución</a:t>
            </a:r>
            <a:r>
              <a:rPr lang="en-US" sz="1800" b="1" cap="small" dirty="0"/>
              <a:t> de </a:t>
            </a:r>
            <a:r>
              <a:rPr lang="en-US" sz="1800" b="1" cap="small" dirty="0" err="1"/>
              <a:t>envíos</a:t>
            </a:r>
            <a:r>
              <a:rPr lang="en-US" sz="1800" b="1" cap="small" dirty="0"/>
              <a:t> a EE.UU.</a:t>
            </a:r>
          </a:p>
        </p:txBody>
      </p:sp>
    </p:spTree>
    <p:extLst>
      <p:ext uri="{BB962C8B-B14F-4D97-AF65-F5344CB8AC3E}">
        <p14:creationId xmlns:p14="http://schemas.microsoft.com/office/powerpoint/2010/main" val="2818392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ítulo 3"/>
          <p:cNvSpPr>
            <a:spLocks noGrp="1"/>
          </p:cNvSpPr>
          <p:nvPr>
            <p:ph type="title"/>
          </p:nvPr>
        </p:nvSpPr>
        <p:spPr>
          <a:xfrm>
            <a:off x="794536" y="108123"/>
            <a:ext cx="10515600" cy="690484"/>
          </a:xfrm>
        </p:spPr>
        <p:txBody>
          <a:bodyPr>
            <a:normAutofit/>
          </a:bodyPr>
          <a:lstStyle/>
          <a:p>
            <a:pPr algn="ctr"/>
            <a:r>
              <a:rPr lang="es-ES" sz="3600" b="1" dirty="0">
                <a:latin typeface="Candara" panose="020E0502030303020204" pitchFamily="34" charset="0"/>
              </a:rPr>
              <a:t>RESUMEN </a:t>
            </a:r>
            <a:r>
              <a:rPr lang="es-ES" b="1" dirty="0"/>
              <a:t>Julio </a:t>
            </a:r>
            <a:r>
              <a:rPr lang="es-ES" sz="3600" b="1" dirty="0">
                <a:latin typeface="Candara" panose="020E0502030303020204" pitchFamily="34" charset="0"/>
              </a:rPr>
              <a:t>2026</a:t>
            </a:r>
            <a:endParaRPr lang="es-ES" sz="1800" b="1" dirty="0">
              <a:latin typeface="Candara" panose="020E0502030303020204" pitchFamily="34" charset="0"/>
            </a:endParaRPr>
          </a:p>
        </p:txBody>
      </p:sp>
      <p:sp>
        <p:nvSpPr>
          <p:cNvPr id="16" name="CuadroTexto 15"/>
          <p:cNvSpPr txBox="1"/>
          <p:nvPr/>
        </p:nvSpPr>
        <p:spPr>
          <a:xfrm>
            <a:off x="9156167" y="6168040"/>
            <a:ext cx="3448167" cy="261610"/>
          </a:xfrm>
          <a:prstGeom prst="rect">
            <a:avLst/>
          </a:prstGeom>
          <a:noFill/>
        </p:spPr>
        <p:txBody>
          <a:bodyPr wrap="square" rtlCol="0">
            <a:spAutoFit/>
          </a:bodyPr>
          <a:lstStyle/>
          <a:p>
            <a:r>
              <a:rPr lang="es-ES" sz="1100" dirty="0">
                <a:latin typeface="Candara" panose="020E0502030303020204" pitchFamily="34" charset="0"/>
              </a:rPr>
              <a:t>Fuente: Elaboración propia a partir de </a:t>
            </a:r>
            <a:r>
              <a:rPr lang="es-ES" sz="1100" dirty="0" err="1">
                <a:latin typeface="Candara" panose="020E0502030303020204" pitchFamily="34" charset="0"/>
              </a:rPr>
              <a:t>Intelvid</a:t>
            </a:r>
            <a:r>
              <a:rPr lang="es-ES" sz="1100" dirty="0">
                <a:latin typeface="Candara" panose="020E0502030303020204" pitchFamily="34" charset="0"/>
              </a:rPr>
              <a:t>. </a:t>
            </a:r>
          </a:p>
        </p:txBody>
      </p:sp>
      <p:pic>
        <p:nvPicPr>
          <p:cNvPr id="3" name="Imagen 2">
            <a:extLst>
              <a:ext uri="{FF2B5EF4-FFF2-40B4-BE49-F238E27FC236}">
                <a16:creationId xmlns:a16="http://schemas.microsoft.com/office/drawing/2014/main" id="{DF961916-D827-65B6-9444-BF4E88DF7CDA}"/>
              </a:ext>
            </a:extLst>
          </p:cNvPr>
          <p:cNvPicPr>
            <a:picLocks noChangeAspect="1"/>
          </p:cNvPicPr>
          <p:nvPr/>
        </p:nvPicPr>
        <p:blipFill>
          <a:blip r:embed="rId3"/>
          <a:stretch>
            <a:fillRect/>
          </a:stretch>
        </p:blipFill>
        <p:spPr>
          <a:xfrm>
            <a:off x="537885" y="819879"/>
            <a:ext cx="10843971" cy="5348161"/>
          </a:xfrm>
          <a:prstGeom prst="rect">
            <a:avLst/>
          </a:prstGeom>
        </p:spPr>
      </p:pic>
    </p:spTree>
    <p:extLst>
      <p:ext uri="{BB962C8B-B14F-4D97-AF65-F5344CB8AC3E}">
        <p14:creationId xmlns:p14="http://schemas.microsoft.com/office/powerpoint/2010/main" val="51823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7" name="Gráfico 66">
            <a:extLst>
              <a:ext uri="{FF2B5EF4-FFF2-40B4-BE49-F238E27FC236}">
                <a16:creationId xmlns:a16="http://schemas.microsoft.com/office/drawing/2014/main" id="{00000000-0008-0000-0200-000009000000}"/>
              </a:ext>
            </a:extLst>
          </p:cNvPr>
          <p:cNvGraphicFramePr>
            <a:graphicFrameLocks/>
          </p:cNvGraphicFramePr>
          <p:nvPr>
            <p:extLst>
              <p:ext uri="{D42A27DB-BD31-4B8C-83A1-F6EECF244321}">
                <p14:modId xmlns:p14="http://schemas.microsoft.com/office/powerpoint/2010/main" val="2357887779"/>
              </p:ext>
            </p:extLst>
          </p:nvPr>
        </p:nvGraphicFramePr>
        <p:xfrm>
          <a:off x="536179" y="4832137"/>
          <a:ext cx="2199412" cy="131714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5" name="Gráfico 64">
            <a:extLst>
              <a:ext uri="{FF2B5EF4-FFF2-40B4-BE49-F238E27FC236}">
                <a16:creationId xmlns:a16="http://schemas.microsoft.com/office/drawing/2014/main" id="{00000000-0008-0000-0200-000006000000}"/>
              </a:ext>
            </a:extLst>
          </p:cNvPr>
          <p:cNvGraphicFramePr>
            <a:graphicFrameLocks/>
          </p:cNvGraphicFramePr>
          <p:nvPr>
            <p:extLst>
              <p:ext uri="{D42A27DB-BD31-4B8C-83A1-F6EECF244321}">
                <p14:modId xmlns:p14="http://schemas.microsoft.com/office/powerpoint/2010/main" val="3757336927"/>
              </p:ext>
            </p:extLst>
          </p:nvPr>
        </p:nvGraphicFramePr>
        <p:xfrm>
          <a:off x="4115599" y="3022268"/>
          <a:ext cx="2115088" cy="115522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4" name="Gráfico 63">
            <a:extLst>
              <a:ext uri="{FF2B5EF4-FFF2-40B4-BE49-F238E27FC236}">
                <a16:creationId xmlns:a16="http://schemas.microsoft.com/office/drawing/2014/main" id="{00000000-0008-0000-0200-000002000000}"/>
              </a:ext>
            </a:extLst>
          </p:cNvPr>
          <p:cNvGraphicFramePr>
            <a:graphicFrameLocks/>
          </p:cNvGraphicFramePr>
          <p:nvPr>
            <p:extLst>
              <p:ext uri="{D42A27DB-BD31-4B8C-83A1-F6EECF244321}">
                <p14:modId xmlns:p14="http://schemas.microsoft.com/office/powerpoint/2010/main" val="3769050273"/>
              </p:ext>
            </p:extLst>
          </p:nvPr>
        </p:nvGraphicFramePr>
        <p:xfrm>
          <a:off x="556858" y="3030768"/>
          <a:ext cx="2169063" cy="117109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62" name="Gráfico 61">
            <a:extLst>
              <a:ext uri="{FF2B5EF4-FFF2-40B4-BE49-F238E27FC236}">
                <a16:creationId xmlns:a16="http://schemas.microsoft.com/office/drawing/2014/main" id="{00000000-0008-0000-0200-000006000000}"/>
              </a:ext>
            </a:extLst>
          </p:cNvPr>
          <p:cNvGraphicFramePr>
            <a:graphicFrameLocks/>
          </p:cNvGraphicFramePr>
          <p:nvPr>
            <p:extLst>
              <p:ext uri="{D42A27DB-BD31-4B8C-83A1-F6EECF244321}">
                <p14:modId xmlns:p14="http://schemas.microsoft.com/office/powerpoint/2010/main" val="1854043827"/>
              </p:ext>
            </p:extLst>
          </p:nvPr>
        </p:nvGraphicFramePr>
        <p:xfrm>
          <a:off x="4115599" y="1028030"/>
          <a:ext cx="2115088" cy="1317146"/>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44" name="Gráfico 43">
            <a:extLst>
              <a:ext uri="{FF2B5EF4-FFF2-40B4-BE49-F238E27FC236}">
                <a16:creationId xmlns:a16="http://schemas.microsoft.com/office/drawing/2014/main" id="{00000000-0008-0000-0200-000002000000}"/>
              </a:ext>
            </a:extLst>
          </p:cNvPr>
          <p:cNvGraphicFramePr>
            <a:graphicFrameLocks/>
          </p:cNvGraphicFramePr>
          <p:nvPr>
            <p:extLst>
              <p:ext uri="{D42A27DB-BD31-4B8C-83A1-F6EECF244321}">
                <p14:modId xmlns:p14="http://schemas.microsoft.com/office/powerpoint/2010/main" val="572841119"/>
              </p:ext>
            </p:extLst>
          </p:nvPr>
        </p:nvGraphicFramePr>
        <p:xfrm>
          <a:off x="552975" y="1021988"/>
          <a:ext cx="2115088" cy="1317146"/>
        </p:xfrm>
        <a:graphic>
          <a:graphicData uri="http://schemas.openxmlformats.org/drawingml/2006/chart">
            <c:chart xmlns:c="http://schemas.openxmlformats.org/drawingml/2006/chart" xmlns:r="http://schemas.openxmlformats.org/officeDocument/2006/relationships" r:id="rId7"/>
          </a:graphicData>
        </a:graphic>
      </p:graphicFrame>
      <p:sp>
        <p:nvSpPr>
          <p:cNvPr id="2" name="Título 1"/>
          <p:cNvSpPr>
            <a:spLocks noGrp="1"/>
          </p:cNvSpPr>
          <p:nvPr>
            <p:ph type="title" idx="4294967295"/>
          </p:nvPr>
        </p:nvSpPr>
        <p:spPr>
          <a:xfrm>
            <a:off x="0" y="102126"/>
            <a:ext cx="6828183" cy="547853"/>
          </a:xfrm>
        </p:spPr>
        <p:txBody>
          <a:bodyPr>
            <a:normAutofit fontScale="90000"/>
          </a:bodyPr>
          <a:lstStyle/>
          <a:p>
            <a:pPr algn="ctr"/>
            <a:r>
              <a:rPr lang="es-ES" sz="3600" dirty="0">
                <a:latin typeface="Candara" panose="020E0502030303020204" pitchFamily="34" charset="0"/>
              </a:rPr>
              <a:t>Exportaciones de vino embotellado</a:t>
            </a:r>
          </a:p>
        </p:txBody>
      </p:sp>
      <p:sp>
        <p:nvSpPr>
          <p:cNvPr id="42" name="CuadroTexto 41"/>
          <p:cNvSpPr txBox="1"/>
          <p:nvPr/>
        </p:nvSpPr>
        <p:spPr>
          <a:xfrm>
            <a:off x="7105849" y="658113"/>
            <a:ext cx="4649605" cy="5541773"/>
          </a:xfrm>
          <a:prstGeom prst="rect">
            <a:avLst/>
          </a:prstGeom>
          <a:noFill/>
        </p:spPr>
        <p:txBody>
          <a:bodyPr wrap="square" rtlCol="0">
            <a:spAutoFit/>
          </a:bodyPr>
          <a:lstStyle/>
          <a:p>
            <a:pPr marL="182563" indent="-182563" algn="just">
              <a:buFont typeface="Arial" panose="020B0604020202020204" pitchFamily="34" charset="0"/>
              <a:buChar char="•"/>
            </a:pPr>
            <a:r>
              <a:rPr lang="es-MX" sz="1600" b="1" dirty="0">
                <a:latin typeface="Candara" panose="020E0502030303020204" pitchFamily="34" charset="0"/>
              </a:rPr>
              <a:t>En el mes de julio las exportaciones de vino embotellado bajaron un -7,2% en volumen y un -10,9% en valor</a:t>
            </a:r>
            <a:r>
              <a:rPr lang="es-MX" sz="1600" dirty="0">
                <a:latin typeface="Candara" panose="020E0502030303020204" pitchFamily="34" charset="0"/>
              </a:rPr>
              <a:t>. Cabe señalar que este mes anota la mayor cantidad de cajas exportadas en lo que va de 2026 (4,3 millones), pero los envíos de julio de 2025 también fueron uno de los más altos de ese año. </a:t>
            </a:r>
            <a:r>
              <a:rPr lang="es-ES" sz="1600" dirty="0">
                <a:latin typeface="Candara" panose="020E0502030303020204" pitchFamily="34" charset="0"/>
              </a:rPr>
              <a:t>El precio promedio se situó en US$27,4/caja, lo que representa una baja de -4% en comparación con Julio 2025.</a:t>
            </a:r>
          </a:p>
          <a:p>
            <a:pPr marL="182563" indent="-182563" algn="just">
              <a:lnSpc>
                <a:spcPct val="80000"/>
              </a:lnSpc>
              <a:spcAft>
                <a:spcPts val="600"/>
              </a:spcAft>
              <a:buFont typeface="Arial" panose="020B0604020202020204" pitchFamily="34" charset="0"/>
              <a:buChar char="•"/>
            </a:pPr>
            <a:r>
              <a:rPr lang="es-ES" sz="1600" b="1" dirty="0">
                <a:latin typeface="Candara" panose="020E0502030303020204" pitchFamily="34" charset="0"/>
              </a:rPr>
              <a:t>Transcurridos siete meses de 2026 las exportaciones de vino embotellado acumulan un retroceso de -9,1% en volumen y de -9,4% en valor </a:t>
            </a:r>
            <a:r>
              <a:rPr lang="es-ES" sz="1600" dirty="0">
                <a:latin typeface="Candara" panose="020E0502030303020204" pitchFamily="34" charset="0"/>
              </a:rPr>
              <a:t>en comparación al mismo lapso de 2025. A la fecha, se han enviado al exterior 24,7 millones de cajas por un valor de US$669 millones. El precio promedio se mantiene sin mayores variaciones, respecto del mismo acumulado anterior, con US$27,1/caja (-0,3%).</a:t>
            </a:r>
          </a:p>
          <a:p>
            <a:pPr marL="182563" indent="-182563" algn="just">
              <a:lnSpc>
                <a:spcPct val="80000"/>
              </a:lnSpc>
              <a:spcAft>
                <a:spcPts val="600"/>
              </a:spcAft>
              <a:buFont typeface="Arial" panose="020B0604020202020204" pitchFamily="34" charset="0"/>
              <a:buChar char="•"/>
            </a:pPr>
            <a:r>
              <a:rPr lang="es-ES" sz="1600" b="1" dirty="0">
                <a:latin typeface="Candara" panose="020E0502030303020204" pitchFamily="34" charset="0"/>
              </a:rPr>
              <a:t>Las cajas enviadas al exterior en estos últimos doce meses alcanzan a 43,6 millones por un valor de US$1.193 millones</a:t>
            </a:r>
            <a:r>
              <a:rPr lang="es-ES" sz="1600" dirty="0">
                <a:latin typeface="Candara" panose="020E0502030303020204" pitchFamily="34" charset="0"/>
              </a:rPr>
              <a:t>, lo que significa una caída de -6,7% en volumen y de -7,6% en valor, respecto del mismo año móvil anterior, y se acerca a lo exportado en el año 2009. El precio promedio cae moderadamente (-1%) y queda en US$27,4/caja.</a:t>
            </a:r>
          </a:p>
        </p:txBody>
      </p:sp>
      <p:sp>
        <p:nvSpPr>
          <p:cNvPr id="46" name="CuadroTexto 45"/>
          <p:cNvSpPr txBox="1"/>
          <p:nvPr/>
        </p:nvSpPr>
        <p:spPr>
          <a:xfrm>
            <a:off x="4192959" y="6170923"/>
            <a:ext cx="3012340" cy="246221"/>
          </a:xfrm>
          <a:prstGeom prst="rect">
            <a:avLst/>
          </a:prstGeom>
          <a:noFill/>
        </p:spPr>
        <p:txBody>
          <a:bodyPr wrap="square" rtlCol="0">
            <a:spAutoFit/>
          </a:bodyPr>
          <a:lstStyle/>
          <a:p>
            <a:r>
              <a:rPr lang="es-ES" sz="1000" dirty="0">
                <a:latin typeface="Candara" panose="020E0502030303020204" pitchFamily="34" charset="0"/>
              </a:rPr>
              <a:t>Fuente: Elaboración propia a partir de </a:t>
            </a:r>
            <a:r>
              <a:rPr lang="es-ES" sz="1000" dirty="0" err="1">
                <a:latin typeface="Candara" panose="020E0502030303020204" pitchFamily="34" charset="0"/>
              </a:rPr>
              <a:t>Intelvid</a:t>
            </a:r>
            <a:r>
              <a:rPr lang="es-ES" sz="1000" dirty="0">
                <a:latin typeface="Candara" panose="020E0502030303020204" pitchFamily="34" charset="0"/>
              </a:rPr>
              <a:t>.</a:t>
            </a:r>
          </a:p>
        </p:txBody>
      </p:sp>
      <p:sp>
        <p:nvSpPr>
          <p:cNvPr id="3" name="CuadroTexto 2"/>
          <p:cNvSpPr txBox="1"/>
          <p:nvPr/>
        </p:nvSpPr>
        <p:spPr>
          <a:xfrm>
            <a:off x="642213" y="1220545"/>
            <a:ext cx="766888" cy="329321"/>
          </a:xfrm>
          <a:prstGeom prst="rect">
            <a:avLst/>
          </a:prstGeom>
          <a:noFill/>
        </p:spPr>
        <p:txBody>
          <a:bodyPr wrap="square" rtlCol="0">
            <a:spAutoFit/>
          </a:bodyPr>
          <a:lstStyle/>
          <a:p>
            <a:pPr algn="ctr">
              <a:lnSpc>
                <a:spcPct val="70000"/>
              </a:lnSpc>
            </a:pPr>
            <a:r>
              <a:rPr lang="es-ES" sz="1100" b="1" dirty="0">
                <a:solidFill>
                  <a:schemeClr val="tx1">
                    <a:lumMod val="75000"/>
                    <a:lumOff val="25000"/>
                  </a:schemeClr>
                </a:solidFill>
                <a:latin typeface="Candara" panose="020E0502030303020204" pitchFamily="34" charset="0"/>
              </a:rPr>
              <a:t>millones de cajas</a:t>
            </a:r>
          </a:p>
        </p:txBody>
      </p:sp>
      <p:sp>
        <p:nvSpPr>
          <p:cNvPr id="25" name="CuadroTexto 24"/>
          <p:cNvSpPr txBox="1"/>
          <p:nvPr/>
        </p:nvSpPr>
        <p:spPr>
          <a:xfrm>
            <a:off x="1798382" y="1213697"/>
            <a:ext cx="766159" cy="329321"/>
          </a:xfrm>
          <a:prstGeom prst="rect">
            <a:avLst/>
          </a:prstGeom>
          <a:noFill/>
        </p:spPr>
        <p:txBody>
          <a:bodyPr wrap="square" rtlCol="0">
            <a:spAutoFit/>
          </a:bodyPr>
          <a:lstStyle/>
          <a:p>
            <a:pPr algn="ctr">
              <a:lnSpc>
                <a:spcPct val="70000"/>
              </a:lnSpc>
            </a:pPr>
            <a:r>
              <a:rPr lang="es-ES" sz="1100" b="1" dirty="0">
                <a:solidFill>
                  <a:schemeClr val="tx1">
                    <a:lumMod val="75000"/>
                    <a:lumOff val="25000"/>
                  </a:schemeClr>
                </a:solidFill>
                <a:latin typeface="Candara" panose="020E0502030303020204" pitchFamily="34" charset="0"/>
              </a:rPr>
              <a:t>millones de cajas</a:t>
            </a:r>
          </a:p>
        </p:txBody>
      </p:sp>
      <p:cxnSp>
        <p:nvCxnSpPr>
          <p:cNvPr id="55" name="Conector recto 54">
            <a:extLst>
              <a:ext uri="{FF2B5EF4-FFF2-40B4-BE49-F238E27FC236}">
                <a16:creationId xmlns:a16="http://schemas.microsoft.com/office/drawing/2014/main" id="{8B57794A-5F35-42BF-9D8A-18D59A3B06CD}"/>
              </a:ext>
            </a:extLst>
          </p:cNvPr>
          <p:cNvCxnSpPr>
            <a:cxnSpLocks/>
          </p:cNvCxnSpPr>
          <p:nvPr/>
        </p:nvCxnSpPr>
        <p:spPr>
          <a:xfrm>
            <a:off x="356744" y="892532"/>
            <a:ext cx="6179579" cy="0"/>
          </a:xfrm>
          <a:prstGeom prst="line">
            <a:avLst/>
          </a:prstGeom>
          <a:ln w="1270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57" name="Conector recto 56">
            <a:extLst>
              <a:ext uri="{FF2B5EF4-FFF2-40B4-BE49-F238E27FC236}">
                <a16:creationId xmlns:a16="http://schemas.microsoft.com/office/drawing/2014/main" id="{C07C2374-815C-4F12-88CB-507430B0E240}"/>
              </a:ext>
            </a:extLst>
          </p:cNvPr>
          <p:cNvCxnSpPr>
            <a:cxnSpLocks/>
          </p:cNvCxnSpPr>
          <p:nvPr/>
        </p:nvCxnSpPr>
        <p:spPr>
          <a:xfrm>
            <a:off x="356744" y="4213963"/>
            <a:ext cx="6179579" cy="0"/>
          </a:xfrm>
          <a:prstGeom prst="line">
            <a:avLst/>
          </a:prstGeom>
          <a:ln w="1270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58" name="CuadroTexto 57">
            <a:extLst>
              <a:ext uri="{FF2B5EF4-FFF2-40B4-BE49-F238E27FC236}">
                <a16:creationId xmlns:a16="http://schemas.microsoft.com/office/drawing/2014/main" id="{7B7E8F95-9B76-4FDD-AE99-ED5BEBBC4816}"/>
              </a:ext>
            </a:extLst>
          </p:cNvPr>
          <p:cNvSpPr txBox="1"/>
          <p:nvPr/>
        </p:nvSpPr>
        <p:spPr>
          <a:xfrm>
            <a:off x="2871848" y="4116277"/>
            <a:ext cx="1012373" cy="192076"/>
          </a:xfrm>
          <a:prstGeom prst="rect">
            <a:avLst/>
          </a:prstGeom>
          <a:solidFill>
            <a:schemeClr val="accent1">
              <a:lumMod val="20000"/>
              <a:lumOff val="80000"/>
            </a:schemeClr>
          </a:solidFill>
        </p:spPr>
        <p:txBody>
          <a:bodyPr wrap="square" tIns="0" bIns="0" rtlCol="0" anchor="ctr" anchorCtr="0">
            <a:noAutofit/>
          </a:bodyPr>
          <a:lstStyle/>
          <a:p>
            <a:pPr algn="ctr">
              <a:lnSpc>
                <a:spcPct val="80000"/>
              </a:lnSpc>
            </a:pPr>
            <a:r>
              <a:rPr lang="es-ES" sz="1200" b="1" dirty="0">
                <a:solidFill>
                  <a:schemeClr val="tx1">
                    <a:lumMod val="75000"/>
                    <a:lumOff val="25000"/>
                  </a:schemeClr>
                </a:solidFill>
                <a:latin typeface="Candara" panose="020E0502030303020204" pitchFamily="34" charset="0"/>
              </a:rPr>
              <a:t>12 meses</a:t>
            </a:r>
          </a:p>
        </p:txBody>
      </p:sp>
      <p:sp>
        <p:nvSpPr>
          <p:cNvPr id="59" name="CuadroTexto 58">
            <a:extLst>
              <a:ext uri="{FF2B5EF4-FFF2-40B4-BE49-F238E27FC236}">
                <a16:creationId xmlns:a16="http://schemas.microsoft.com/office/drawing/2014/main" id="{60542DED-6596-470F-BF36-15DA1B2C40AA}"/>
              </a:ext>
            </a:extLst>
          </p:cNvPr>
          <p:cNvSpPr txBox="1"/>
          <p:nvPr/>
        </p:nvSpPr>
        <p:spPr>
          <a:xfrm>
            <a:off x="2779850" y="801563"/>
            <a:ext cx="1293351" cy="199527"/>
          </a:xfrm>
          <a:prstGeom prst="rect">
            <a:avLst/>
          </a:prstGeom>
          <a:solidFill>
            <a:schemeClr val="accent1">
              <a:lumMod val="20000"/>
              <a:lumOff val="80000"/>
            </a:schemeClr>
          </a:solidFill>
        </p:spPr>
        <p:txBody>
          <a:bodyPr wrap="square" tIns="0" bIns="0" rtlCol="0" anchor="ctr" anchorCtr="0">
            <a:noAutofit/>
          </a:bodyPr>
          <a:lstStyle/>
          <a:p>
            <a:pPr algn="ctr">
              <a:lnSpc>
                <a:spcPct val="80000"/>
              </a:lnSpc>
            </a:pPr>
            <a:r>
              <a:rPr lang="es-ES" sz="1200" b="1" dirty="0">
                <a:solidFill>
                  <a:schemeClr val="tx1">
                    <a:lumMod val="75000"/>
                    <a:lumOff val="25000"/>
                  </a:schemeClr>
                </a:solidFill>
                <a:latin typeface="Candara" panose="020E0502030303020204" pitchFamily="34" charset="0"/>
              </a:rPr>
              <a:t>Julio</a:t>
            </a:r>
          </a:p>
        </p:txBody>
      </p:sp>
      <p:sp>
        <p:nvSpPr>
          <p:cNvPr id="33" name="CuadroTexto 32">
            <a:extLst>
              <a:ext uri="{FF2B5EF4-FFF2-40B4-BE49-F238E27FC236}">
                <a16:creationId xmlns:a16="http://schemas.microsoft.com/office/drawing/2014/main" id="{A8AB001F-7669-4DE1-83F8-54380779C54A}"/>
              </a:ext>
            </a:extLst>
          </p:cNvPr>
          <p:cNvSpPr txBox="1"/>
          <p:nvPr/>
        </p:nvSpPr>
        <p:spPr>
          <a:xfrm>
            <a:off x="720646" y="4464152"/>
            <a:ext cx="766888" cy="336952"/>
          </a:xfrm>
          <a:prstGeom prst="rect">
            <a:avLst/>
          </a:prstGeom>
          <a:noFill/>
        </p:spPr>
        <p:txBody>
          <a:bodyPr wrap="square" rtlCol="0">
            <a:spAutoFit/>
          </a:bodyPr>
          <a:lstStyle/>
          <a:p>
            <a:pPr algn="ctr">
              <a:lnSpc>
                <a:spcPct val="70000"/>
              </a:lnSpc>
            </a:pPr>
            <a:r>
              <a:rPr lang="es-ES" sz="1100" b="1" dirty="0">
                <a:solidFill>
                  <a:schemeClr val="tx1">
                    <a:lumMod val="75000"/>
                    <a:lumOff val="25000"/>
                  </a:schemeClr>
                </a:solidFill>
                <a:latin typeface="Candara" panose="020E0502030303020204" pitchFamily="34" charset="0"/>
              </a:rPr>
              <a:t>millones de cajas</a:t>
            </a:r>
          </a:p>
        </p:txBody>
      </p:sp>
      <p:sp>
        <p:nvSpPr>
          <p:cNvPr id="34" name="CuadroTexto 33">
            <a:extLst>
              <a:ext uri="{FF2B5EF4-FFF2-40B4-BE49-F238E27FC236}">
                <a16:creationId xmlns:a16="http://schemas.microsoft.com/office/drawing/2014/main" id="{EC0A3562-D92D-400F-A8B6-A69C3E89DF8C}"/>
              </a:ext>
            </a:extLst>
          </p:cNvPr>
          <p:cNvSpPr txBox="1"/>
          <p:nvPr/>
        </p:nvSpPr>
        <p:spPr>
          <a:xfrm>
            <a:off x="1816049" y="4444175"/>
            <a:ext cx="766159" cy="329321"/>
          </a:xfrm>
          <a:prstGeom prst="rect">
            <a:avLst/>
          </a:prstGeom>
          <a:noFill/>
        </p:spPr>
        <p:txBody>
          <a:bodyPr wrap="square" rtlCol="0">
            <a:spAutoFit/>
          </a:bodyPr>
          <a:lstStyle/>
          <a:p>
            <a:pPr algn="ctr">
              <a:lnSpc>
                <a:spcPct val="70000"/>
              </a:lnSpc>
            </a:pPr>
            <a:r>
              <a:rPr lang="es-ES" sz="1100" b="1" dirty="0">
                <a:solidFill>
                  <a:schemeClr val="tx1">
                    <a:lumMod val="75000"/>
                    <a:lumOff val="25000"/>
                  </a:schemeClr>
                </a:solidFill>
                <a:latin typeface="Candara" panose="020E0502030303020204" pitchFamily="34" charset="0"/>
              </a:rPr>
              <a:t>millones de cajas</a:t>
            </a:r>
          </a:p>
        </p:txBody>
      </p:sp>
      <p:cxnSp>
        <p:nvCxnSpPr>
          <p:cNvPr id="37" name="Conector recto 36">
            <a:extLst>
              <a:ext uri="{FF2B5EF4-FFF2-40B4-BE49-F238E27FC236}">
                <a16:creationId xmlns:a16="http://schemas.microsoft.com/office/drawing/2014/main" id="{8B57794A-5F35-42BF-9D8A-18D59A3B06CD}"/>
              </a:ext>
            </a:extLst>
          </p:cNvPr>
          <p:cNvCxnSpPr>
            <a:cxnSpLocks/>
          </p:cNvCxnSpPr>
          <p:nvPr/>
        </p:nvCxnSpPr>
        <p:spPr>
          <a:xfrm>
            <a:off x="356744" y="2521640"/>
            <a:ext cx="6179579" cy="0"/>
          </a:xfrm>
          <a:prstGeom prst="line">
            <a:avLst/>
          </a:prstGeom>
          <a:ln w="1270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41" name="CuadroTexto 40">
            <a:extLst>
              <a:ext uri="{FF2B5EF4-FFF2-40B4-BE49-F238E27FC236}">
                <a16:creationId xmlns:a16="http://schemas.microsoft.com/office/drawing/2014/main" id="{60542DED-6596-470F-BF36-15DA1B2C40AA}"/>
              </a:ext>
            </a:extLst>
          </p:cNvPr>
          <p:cNvSpPr txBox="1"/>
          <p:nvPr/>
        </p:nvSpPr>
        <p:spPr>
          <a:xfrm>
            <a:off x="2799859" y="2408016"/>
            <a:ext cx="1293351" cy="199527"/>
          </a:xfrm>
          <a:prstGeom prst="rect">
            <a:avLst/>
          </a:prstGeom>
          <a:solidFill>
            <a:schemeClr val="accent1">
              <a:lumMod val="20000"/>
              <a:lumOff val="80000"/>
            </a:schemeClr>
          </a:solidFill>
        </p:spPr>
        <p:txBody>
          <a:bodyPr wrap="square" tIns="0" bIns="0" rtlCol="0" anchor="ctr" anchorCtr="0">
            <a:noAutofit/>
          </a:bodyPr>
          <a:lstStyle/>
          <a:p>
            <a:pPr algn="ctr">
              <a:lnSpc>
                <a:spcPct val="80000"/>
              </a:lnSpc>
            </a:pPr>
            <a:r>
              <a:rPr lang="es-ES" sz="1200" b="1" dirty="0">
                <a:solidFill>
                  <a:schemeClr val="tx1">
                    <a:lumMod val="75000"/>
                    <a:lumOff val="25000"/>
                  </a:schemeClr>
                </a:solidFill>
                <a:latin typeface="Candara" panose="020E0502030303020204" pitchFamily="34" charset="0"/>
              </a:rPr>
              <a:t>Acumulado</a:t>
            </a:r>
          </a:p>
        </p:txBody>
      </p:sp>
      <p:sp>
        <p:nvSpPr>
          <p:cNvPr id="47" name="CuadroTexto 46"/>
          <p:cNvSpPr txBox="1"/>
          <p:nvPr/>
        </p:nvSpPr>
        <p:spPr>
          <a:xfrm>
            <a:off x="4098255" y="1239474"/>
            <a:ext cx="951158" cy="227755"/>
          </a:xfrm>
          <a:prstGeom prst="rect">
            <a:avLst/>
          </a:prstGeom>
          <a:noFill/>
        </p:spPr>
        <p:txBody>
          <a:bodyPr wrap="square" rtlCol="0">
            <a:spAutoFit/>
          </a:bodyPr>
          <a:lstStyle/>
          <a:p>
            <a:pPr algn="ctr">
              <a:lnSpc>
                <a:spcPct val="80000"/>
              </a:lnSpc>
            </a:pPr>
            <a:r>
              <a:rPr lang="es-ES" sz="1100" b="1" dirty="0">
                <a:solidFill>
                  <a:schemeClr val="tx1">
                    <a:lumMod val="75000"/>
                    <a:lumOff val="25000"/>
                  </a:schemeClr>
                </a:solidFill>
                <a:latin typeface="Candara" panose="020E0502030303020204" pitchFamily="34" charset="0"/>
              </a:rPr>
              <a:t>US$ millones</a:t>
            </a:r>
          </a:p>
        </p:txBody>
      </p:sp>
      <p:sp>
        <p:nvSpPr>
          <p:cNvPr id="49" name="CuadroTexto 48"/>
          <p:cNvSpPr txBox="1"/>
          <p:nvPr/>
        </p:nvSpPr>
        <p:spPr>
          <a:xfrm>
            <a:off x="692168" y="2754942"/>
            <a:ext cx="766888" cy="329321"/>
          </a:xfrm>
          <a:prstGeom prst="rect">
            <a:avLst/>
          </a:prstGeom>
          <a:noFill/>
        </p:spPr>
        <p:txBody>
          <a:bodyPr wrap="square" rtlCol="0">
            <a:spAutoFit/>
          </a:bodyPr>
          <a:lstStyle/>
          <a:p>
            <a:pPr algn="ctr">
              <a:lnSpc>
                <a:spcPct val="70000"/>
              </a:lnSpc>
            </a:pPr>
            <a:r>
              <a:rPr lang="es-ES" sz="1100" b="1" dirty="0">
                <a:solidFill>
                  <a:schemeClr val="tx1">
                    <a:lumMod val="75000"/>
                    <a:lumOff val="25000"/>
                  </a:schemeClr>
                </a:solidFill>
                <a:latin typeface="Candara" panose="020E0502030303020204" pitchFamily="34" charset="0"/>
              </a:rPr>
              <a:t>millones de cajas</a:t>
            </a:r>
          </a:p>
        </p:txBody>
      </p:sp>
      <p:sp>
        <p:nvSpPr>
          <p:cNvPr id="52" name="CuadroTexto 51"/>
          <p:cNvSpPr txBox="1"/>
          <p:nvPr/>
        </p:nvSpPr>
        <p:spPr>
          <a:xfrm>
            <a:off x="1856290" y="2754941"/>
            <a:ext cx="766159" cy="329321"/>
          </a:xfrm>
          <a:prstGeom prst="rect">
            <a:avLst/>
          </a:prstGeom>
          <a:noFill/>
        </p:spPr>
        <p:txBody>
          <a:bodyPr wrap="square" rtlCol="0">
            <a:spAutoFit/>
          </a:bodyPr>
          <a:lstStyle/>
          <a:p>
            <a:pPr algn="ctr">
              <a:lnSpc>
                <a:spcPct val="70000"/>
              </a:lnSpc>
            </a:pPr>
            <a:r>
              <a:rPr lang="es-ES" sz="1100" b="1" dirty="0">
                <a:solidFill>
                  <a:schemeClr val="tx1">
                    <a:lumMod val="75000"/>
                    <a:lumOff val="25000"/>
                  </a:schemeClr>
                </a:solidFill>
                <a:latin typeface="Candara" panose="020E0502030303020204" pitchFamily="34" charset="0"/>
              </a:rPr>
              <a:t>millones de cajas</a:t>
            </a:r>
          </a:p>
        </p:txBody>
      </p:sp>
      <p:graphicFrame>
        <p:nvGraphicFramePr>
          <p:cNvPr id="69" name="Gráfico 68">
            <a:extLst>
              <a:ext uri="{FF2B5EF4-FFF2-40B4-BE49-F238E27FC236}">
                <a16:creationId xmlns:a16="http://schemas.microsoft.com/office/drawing/2014/main" id="{00000000-0008-0000-0200-00000A000000}"/>
              </a:ext>
            </a:extLst>
          </p:cNvPr>
          <p:cNvGraphicFramePr>
            <a:graphicFrameLocks/>
          </p:cNvGraphicFramePr>
          <p:nvPr>
            <p:extLst>
              <p:ext uri="{D42A27DB-BD31-4B8C-83A1-F6EECF244321}">
                <p14:modId xmlns:p14="http://schemas.microsoft.com/office/powerpoint/2010/main" val="1886374580"/>
              </p:ext>
            </p:extLst>
          </p:nvPr>
        </p:nvGraphicFramePr>
        <p:xfrm>
          <a:off x="4049263" y="4838663"/>
          <a:ext cx="2181424" cy="131062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5" name="Objeto 4"/>
          <p:cNvGraphicFramePr>
            <a:graphicFrameLocks noChangeAspect="1"/>
          </p:cNvGraphicFramePr>
          <p:nvPr>
            <p:extLst>
              <p:ext uri="{D42A27DB-BD31-4B8C-83A1-F6EECF244321}">
                <p14:modId xmlns:p14="http://schemas.microsoft.com/office/powerpoint/2010/main" val="1087768485"/>
              </p:ext>
            </p:extLst>
          </p:nvPr>
        </p:nvGraphicFramePr>
        <p:xfrm>
          <a:off x="-68263" y="1028700"/>
          <a:ext cx="733426" cy="200025"/>
        </p:xfrm>
        <a:graphic>
          <a:graphicData uri="http://schemas.openxmlformats.org/presentationml/2006/ole">
            <mc:AlternateContent xmlns:mc="http://schemas.openxmlformats.org/markup-compatibility/2006">
              <mc:Choice xmlns:v="urn:schemas-microsoft-com:vml" Requires="v">
                <p:oleObj name="Worksheet" r:id="rId9" imgW="733255" imgH="200179" progId="Excel.Sheet.12">
                  <p:link/>
                </p:oleObj>
              </mc:Choice>
              <mc:Fallback>
                <p:oleObj name="Worksheet" r:id="rId9" imgW="733255" imgH="200179" progId="Excel.Sheet.12">
                  <p:link/>
                  <p:pic>
                    <p:nvPicPr>
                      <p:cNvPr id="0" name=""/>
                      <p:cNvPicPr/>
                      <p:nvPr/>
                    </p:nvPicPr>
                    <p:blipFill>
                      <a:blip r:embed="rId10"/>
                      <a:stretch>
                        <a:fillRect/>
                      </a:stretch>
                    </p:blipFill>
                    <p:spPr>
                      <a:xfrm>
                        <a:off x="-68263" y="1028700"/>
                        <a:ext cx="733426" cy="200025"/>
                      </a:xfrm>
                      <a:prstGeom prst="rect">
                        <a:avLst/>
                      </a:prstGeom>
                    </p:spPr>
                  </p:pic>
                </p:oleObj>
              </mc:Fallback>
            </mc:AlternateContent>
          </a:graphicData>
        </a:graphic>
      </p:graphicFrame>
      <p:graphicFrame>
        <p:nvGraphicFramePr>
          <p:cNvPr id="7" name="Objeto 6"/>
          <p:cNvGraphicFramePr>
            <a:graphicFrameLocks noChangeAspect="1"/>
          </p:cNvGraphicFramePr>
          <p:nvPr>
            <p:extLst>
              <p:ext uri="{D42A27DB-BD31-4B8C-83A1-F6EECF244321}">
                <p14:modId xmlns:p14="http://schemas.microsoft.com/office/powerpoint/2010/main" val="3091142245"/>
              </p:ext>
            </p:extLst>
          </p:nvPr>
        </p:nvGraphicFramePr>
        <p:xfrm>
          <a:off x="1377950" y="1203325"/>
          <a:ext cx="685800" cy="200025"/>
        </p:xfrm>
        <a:graphic>
          <a:graphicData uri="http://schemas.openxmlformats.org/presentationml/2006/ole">
            <mc:AlternateContent xmlns:mc="http://schemas.openxmlformats.org/markup-compatibility/2006">
              <mc:Choice xmlns:v="urn:schemas-microsoft-com:vml" Requires="v">
                <p:oleObj name="Worksheet" r:id="rId11" imgW="685713" imgH="200179" progId="Excel.Sheet.12">
                  <p:link/>
                </p:oleObj>
              </mc:Choice>
              <mc:Fallback>
                <p:oleObj name="Worksheet" r:id="rId11" imgW="685713" imgH="200179" progId="Excel.Sheet.12">
                  <p:link/>
                  <p:pic>
                    <p:nvPicPr>
                      <p:cNvPr id="0" name=""/>
                      <p:cNvPicPr/>
                      <p:nvPr/>
                    </p:nvPicPr>
                    <p:blipFill>
                      <a:blip r:embed="rId12"/>
                      <a:stretch>
                        <a:fillRect/>
                      </a:stretch>
                    </p:blipFill>
                    <p:spPr>
                      <a:xfrm>
                        <a:off x="1377950" y="1203325"/>
                        <a:ext cx="685800" cy="200025"/>
                      </a:xfrm>
                      <a:prstGeom prst="rect">
                        <a:avLst/>
                      </a:prstGeom>
                    </p:spPr>
                  </p:pic>
                </p:oleObj>
              </mc:Fallback>
            </mc:AlternateContent>
          </a:graphicData>
        </a:graphic>
      </p:graphicFrame>
      <p:graphicFrame>
        <p:nvGraphicFramePr>
          <p:cNvPr id="9" name="Objeto 8"/>
          <p:cNvGraphicFramePr>
            <a:graphicFrameLocks noChangeAspect="1"/>
          </p:cNvGraphicFramePr>
          <p:nvPr>
            <p:extLst>
              <p:ext uri="{D42A27DB-BD31-4B8C-83A1-F6EECF244321}">
                <p14:modId xmlns:p14="http://schemas.microsoft.com/office/powerpoint/2010/main" val="1267307580"/>
              </p:ext>
            </p:extLst>
          </p:nvPr>
        </p:nvGraphicFramePr>
        <p:xfrm>
          <a:off x="1336675" y="1409700"/>
          <a:ext cx="827088" cy="200025"/>
        </p:xfrm>
        <a:graphic>
          <a:graphicData uri="http://schemas.openxmlformats.org/presentationml/2006/ole">
            <mc:AlternateContent xmlns:mc="http://schemas.openxmlformats.org/markup-compatibility/2006">
              <mc:Choice xmlns:v="urn:schemas-microsoft-com:vml" Requires="v">
                <p:oleObj name="Worksheet" r:id="rId13" imgW="733255" imgH="200179" progId="Excel.Sheet.12">
                  <p:link/>
                </p:oleObj>
              </mc:Choice>
              <mc:Fallback>
                <p:oleObj name="Worksheet" r:id="rId13" imgW="733255" imgH="200179" progId="Excel.Sheet.12">
                  <p:link/>
                  <p:pic>
                    <p:nvPicPr>
                      <p:cNvPr id="0" name=""/>
                      <p:cNvPicPr/>
                      <p:nvPr/>
                    </p:nvPicPr>
                    <p:blipFill>
                      <a:blip r:embed="rId14"/>
                      <a:stretch>
                        <a:fillRect/>
                      </a:stretch>
                    </p:blipFill>
                    <p:spPr>
                      <a:xfrm>
                        <a:off x="1336675" y="1409700"/>
                        <a:ext cx="827088" cy="200025"/>
                      </a:xfrm>
                      <a:prstGeom prst="rect">
                        <a:avLst/>
                      </a:prstGeom>
                    </p:spPr>
                  </p:pic>
                </p:oleObj>
              </mc:Fallback>
            </mc:AlternateContent>
          </a:graphicData>
        </a:graphic>
      </p:graphicFrame>
      <p:graphicFrame>
        <p:nvGraphicFramePr>
          <p:cNvPr id="11" name="Objeto 10"/>
          <p:cNvGraphicFramePr>
            <a:graphicFrameLocks noChangeAspect="1"/>
          </p:cNvGraphicFramePr>
          <p:nvPr>
            <p:extLst>
              <p:ext uri="{D42A27DB-BD31-4B8C-83A1-F6EECF244321}">
                <p14:modId xmlns:p14="http://schemas.microsoft.com/office/powerpoint/2010/main" val="354585158"/>
              </p:ext>
            </p:extLst>
          </p:nvPr>
        </p:nvGraphicFramePr>
        <p:xfrm>
          <a:off x="654050" y="1052513"/>
          <a:ext cx="762000" cy="200025"/>
        </p:xfrm>
        <a:graphic>
          <a:graphicData uri="http://schemas.openxmlformats.org/presentationml/2006/ole">
            <mc:AlternateContent xmlns:mc="http://schemas.openxmlformats.org/markup-compatibility/2006">
              <mc:Choice xmlns:v="urn:schemas-microsoft-com:vml" Requires="v">
                <p:oleObj name="Worksheet" r:id="rId15" imgW="762058" imgH="200179" progId="Excel.Sheet.12">
                  <p:link/>
                </p:oleObj>
              </mc:Choice>
              <mc:Fallback>
                <p:oleObj name="Worksheet" r:id="rId15" imgW="762058" imgH="200179" progId="Excel.Sheet.12">
                  <p:link/>
                  <p:pic>
                    <p:nvPicPr>
                      <p:cNvPr id="0" name=""/>
                      <p:cNvPicPr/>
                      <p:nvPr/>
                    </p:nvPicPr>
                    <p:blipFill>
                      <a:blip r:embed="rId16"/>
                      <a:stretch>
                        <a:fillRect/>
                      </a:stretch>
                    </p:blipFill>
                    <p:spPr>
                      <a:xfrm>
                        <a:off x="654050" y="1052513"/>
                        <a:ext cx="762000" cy="200025"/>
                      </a:xfrm>
                      <a:prstGeom prst="rect">
                        <a:avLst/>
                      </a:prstGeom>
                    </p:spPr>
                  </p:pic>
                </p:oleObj>
              </mc:Fallback>
            </mc:AlternateContent>
          </a:graphicData>
        </a:graphic>
      </p:graphicFrame>
      <p:graphicFrame>
        <p:nvGraphicFramePr>
          <p:cNvPr id="12" name="Objeto 11"/>
          <p:cNvGraphicFramePr>
            <a:graphicFrameLocks noChangeAspect="1"/>
          </p:cNvGraphicFramePr>
          <p:nvPr>
            <p:extLst>
              <p:ext uri="{D42A27DB-BD31-4B8C-83A1-F6EECF244321}">
                <p14:modId xmlns:p14="http://schemas.microsoft.com/office/powerpoint/2010/main" val="3302309654"/>
              </p:ext>
            </p:extLst>
          </p:nvPr>
        </p:nvGraphicFramePr>
        <p:xfrm>
          <a:off x="1766888" y="1054100"/>
          <a:ext cx="771525" cy="200025"/>
        </p:xfrm>
        <a:graphic>
          <a:graphicData uri="http://schemas.openxmlformats.org/presentationml/2006/ole">
            <mc:AlternateContent xmlns:mc="http://schemas.openxmlformats.org/markup-compatibility/2006">
              <mc:Choice xmlns:v="urn:schemas-microsoft-com:vml" Requires="v">
                <p:oleObj name="Worksheet" r:id="rId17" imgW="771427" imgH="200179" progId="Excel.Sheet.12">
                  <p:link/>
                </p:oleObj>
              </mc:Choice>
              <mc:Fallback>
                <p:oleObj name="Worksheet" r:id="rId17" imgW="771427" imgH="200179" progId="Excel.Sheet.12">
                  <p:link/>
                  <p:pic>
                    <p:nvPicPr>
                      <p:cNvPr id="0" name=""/>
                      <p:cNvPicPr/>
                      <p:nvPr/>
                    </p:nvPicPr>
                    <p:blipFill>
                      <a:blip r:embed="rId18"/>
                      <a:stretch>
                        <a:fillRect/>
                      </a:stretch>
                    </p:blipFill>
                    <p:spPr>
                      <a:xfrm>
                        <a:off x="1766888" y="1054100"/>
                        <a:ext cx="771525" cy="200025"/>
                      </a:xfrm>
                      <a:prstGeom prst="rect">
                        <a:avLst/>
                      </a:prstGeom>
                    </p:spPr>
                  </p:pic>
                </p:oleObj>
              </mc:Fallback>
            </mc:AlternateContent>
          </a:graphicData>
        </a:graphic>
      </p:graphicFrame>
      <p:sp>
        <p:nvSpPr>
          <p:cNvPr id="48" name="CuadroTexto 47"/>
          <p:cNvSpPr txBox="1"/>
          <p:nvPr/>
        </p:nvSpPr>
        <p:spPr>
          <a:xfrm>
            <a:off x="5292093" y="1240703"/>
            <a:ext cx="951158" cy="227755"/>
          </a:xfrm>
          <a:prstGeom prst="rect">
            <a:avLst/>
          </a:prstGeom>
          <a:noFill/>
        </p:spPr>
        <p:txBody>
          <a:bodyPr wrap="square" rtlCol="0">
            <a:spAutoFit/>
          </a:bodyPr>
          <a:lstStyle/>
          <a:p>
            <a:pPr algn="ctr">
              <a:lnSpc>
                <a:spcPct val="80000"/>
              </a:lnSpc>
            </a:pPr>
            <a:r>
              <a:rPr lang="es-ES" sz="1100" b="1" dirty="0">
                <a:solidFill>
                  <a:schemeClr val="tx1">
                    <a:lumMod val="75000"/>
                    <a:lumOff val="25000"/>
                  </a:schemeClr>
                </a:solidFill>
                <a:latin typeface="Candara" panose="020E0502030303020204" pitchFamily="34" charset="0"/>
              </a:rPr>
              <a:t>US$ millones</a:t>
            </a:r>
          </a:p>
        </p:txBody>
      </p:sp>
      <p:graphicFrame>
        <p:nvGraphicFramePr>
          <p:cNvPr id="13" name="Objeto 12"/>
          <p:cNvGraphicFramePr>
            <a:graphicFrameLocks noChangeAspect="1"/>
          </p:cNvGraphicFramePr>
          <p:nvPr>
            <p:extLst>
              <p:ext uri="{D42A27DB-BD31-4B8C-83A1-F6EECF244321}">
                <p14:modId xmlns:p14="http://schemas.microsoft.com/office/powerpoint/2010/main" val="2139358775"/>
              </p:ext>
            </p:extLst>
          </p:nvPr>
        </p:nvGraphicFramePr>
        <p:xfrm>
          <a:off x="4238625" y="1082675"/>
          <a:ext cx="762000" cy="200025"/>
        </p:xfrm>
        <a:graphic>
          <a:graphicData uri="http://schemas.openxmlformats.org/presentationml/2006/ole">
            <mc:AlternateContent xmlns:mc="http://schemas.openxmlformats.org/markup-compatibility/2006">
              <mc:Choice xmlns:v="urn:schemas-microsoft-com:vml" Requires="v">
                <p:oleObj name="Worksheet" r:id="rId19" imgW="762058" imgH="200179" progId="Excel.Sheet.12">
                  <p:link/>
                </p:oleObj>
              </mc:Choice>
              <mc:Fallback>
                <p:oleObj name="Worksheet" r:id="rId19" imgW="762058" imgH="200179" progId="Excel.Sheet.12">
                  <p:link/>
                  <p:pic>
                    <p:nvPicPr>
                      <p:cNvPr id="0" name=""/>
                      <p:cNvPicPr/>
                      <p:nvPr/>
                    </p:nvPicPr>
                    <p:blipFill>
                      <a:blip r:embed="rId20"/>
                      <a:stretch>
                        <a:fillRect/>
                      </a:stretch>
                    </p:blipFill>
                    <p:spPr>
                      <a:xfrm>
                        <a:off x="4238625" y="1082675"/>
                        <a:ext cx="762000" cy="200025"/>
                      </a:xfrm>
                      <a:prstGeom prst="rect">
                        <a:avLst/>
                      </a:prstGeom>
                    </p:spPr>
                  </p:pic>
                </p:oleObj>
              </mc:Fallback>
            </mc:AlternateContent>
          </a:graphicData>
        </a:graphic>
      </p:graphicFrame>
      <p:graphicFrame>
        <p:nvGraphicFramePr>
          <p:cNvPr id="14" name="Objeto 13"/>
          <p:cNvGraphicFramePr>
            <a:graphicFrameLocks noChangeAspect="1"/>
          </p:cNvGraphicFramePr>
          <p:nvPr>
            <p:extLst>
              <p:ext uri="{D42A27DB-BD31-4B8C-83A1-F6EECF244321}">
                <p14:modId xmlns:p14="http://schemas.microsoft.com/office/powerpoint/2010/main" val="3754156881"/>
              </p:ext>
            </p:extLst>
          </p:nvPr>
        </p:nvGraphicFramePr>
        <p:xfrm>
          <a:off x="5356225" y="1093788"/>
          <a:ext cx="771525" cy="200025"/>
        </p:xfrm>
        <a:graphic>
          <a:graphicData uri="http://schemas.openxmlformats.org/presentationml/2006/ole">
            <mc:AlternateContent xmlns:mc="http://schemas.openxmlformats.org/markup-compatibility/2006">
              <mc:Choice xmlns:v="urn:schemas-microsoft-com:vml" Requires="v">
                <p:oleObj name="Worksheet" r:id="rId21" imgW="771427" imgH="200179" progId="Excel.Sheet.12">
                  <p:link/>
                </p:oleObj>
              </mc:Choice>
              <mc:Fallback>
                <p:oleObj name="Worksheet" r:id="rId21" imgW="771427" imgH="200179" progId="Excel.Sheet.12">
                  <p:link/>
                  <p:pic>
                    <p:nvPicPr>
                      <p:cNvPr id="0" name=""/>
                      <p:cNvPicPr/>
                      <p:nvPr/>
                    </p:nvPicPr>
                    <p:blipFill>
                      <a:blip r:embed="rId22"/>
                      <a:stretch>
                        <a:fillRect/>
                      </a:stretch>
                    </p:blipFill>
                    <p:spPr>
                      <a:xfrm>
                        <a:off x="5356225" y="1093788"/>
                        <a:ext cx="771525" cy="200025"/>
                      </a:xfrm>
                      <a:prstGeom prst="rect">
                        <a:avLst/>
                      </a:prstGeom>
                    </p:spPr>
                  </p:pic>
                </p:oleObj>
              </mc:Fallback>
            </mc:AlternateContent>
          </a:graphicData>
        </a:graphic>
      </p:graphicFrame>
      <p:graphicFrame>
        <p:nvGraphicFramePr>
          <p:cNvPr id="15" name="Objeto 14"/>
          <p:cNvGraphicFramePr>
            <a:graphicFrameLocks noChangeAspect="1"/>
          </p:cNvGraphicFramePr>
          <p:nvPr>
            <p:extLst>
              <p:ext uri="{D42A27DB-BD31-4B8C-83A1-F6EECF244321}">
                <p14:modId xmlns:p14="http://schemas.microsoft.com/office/powerpoint/2010/main" val="4218521331"/>
              </p:ext>
            </p:extLst>
          </p:nvPr>
        </p:nvGraphicFramePr>
        <p:xfrm>
          <a:off x="4926013" y="1409700"/>
          <a:ext cx="793750" cy="200025"/>
        </p:xfrm>
        <a:graphic>
          <a:graphicData uri="http://schemas.openxmlformats.org/presentationml/2006/ole">
            <mc:AlternateContent xmlns:mc="http://schemas.openxmlformats.org/markup-compatibility/2006">
              <mc:Choice xmlns:v="urn:schemas-microsoft-com:vml" Requires="v">
                <p:oleObj name="Worksheet" r:id="rId23" imgW="733255" imgH="200179" progId="Excel.Sheet.12">
                  <p:link/>
                </p:oleObj>
              </mc:Choice>
              <mc:Fallback>
                <p:oleObj name="Worksheet" r:id="rId23" imgW="733255" imgH="200179" progId="Excel.Sheet.12">
                  <p:link/>
                  <p:pic>
                    <p:nvPicPr>
                      <p:cNvPr id="0" name=""/>
                      <p:cNvPicPr/>
                      <p:nvPr/>
                    </p:nvPicPr>
                    <p:blipFill>
                      <a:blip r:embed="rId24"/>
                      <a:stretch>
                        <a:fillRect/>
                      </a:stretch>
                    </p:blipFill>
                    <p:spPr>
                      <a:xfrm>
                        <a:off x="4926013" y="1409700"/>
                        <a:ext cx="793750" cy="200025"/>
                      </a:xfrm>
                      <a:prstGeom prst="rect">
                        <a:avLst/>
                      </a:prstGeom>
                    </p:spPr>
                  </p:pic>
                </p:oleObj>
              </mc:Fallback>
            </mc:AlternateContent>
          </a:graphicData>
        </a:graphic>
      </p:graphicFrame>
      <p:graphicFrame>
        <p:nvGraphicFramePr>
          <p:cNvPr id="16" name="Objeto 15"/>
          <p:cNvGraphicFramePr>
            <a:graphicFrameLocks noChangeAspect="1"/>
          </p:cNvGraphicFramePr>
          <p:nvPr>
            <p:extLst>
              <p:ext uri="{D42A27DB-BD31-4B8C-83A1-F6EECF244321}">
                <p14:modId xmlns:p14="http://schemas.microsoft.com/office/powerpoint/2010/main" val="1170431797"/>
              </p:ext>
            </p:extLst>
          </p:nvPr>
        </p:nvGraphicFramePr>
        <p:xfrm>
          <a:off x="725488" y="2584450"/>
          <a:ext cx="762000" cy="200025"/>
        </p:xfrm>
        <a:graphic>
          <a:graphicData uri="http://schemas.openxmlformats.org/presentationml/2006/ole">
            <mc:AlternateContent xmlns:mc="http://schemas.openxmlformats.org/markup-compatibility/2006">
              <mc:Choice xmlns:v="urn:schemas-microsoft-com:vml" Requires="v">
                <p:oleObj name="Worksheet" r:id="rId25" imgW="762058" imgH="200179" progId="Excel.Sheet.12">
                  <p:link/>
                </p:oleObj>
              </mc:Choice>
              <mc:Fallback>
                <p:oleObj name="Worksheet" r:id="rId25" imgW="762058" imgH="200179" progId="Excel.Sheet.12">
                  <p:link/>
                  <p:pic>
                    <p:nvPicPr>
                      <p:cNvPr id="0" name=""/>
                      <p:cNvPicPr/>
                      <p:nvPr/>
                    </p:nvPicPr>
                    <p:blipFill>
                      <a:blip r:embed="rId26"/>
                      <a:stretch>
                        <a:fillRect/>
                      </a:stretch>
                    </p:blipFill>
                    <p:spPr>
                      <a:xfrm>
                        <a:off x="725488" y="2584450"/>
                        <a:ext cx="762000" cy="200025"/>
                      </a:xfrm>
                      <a:prstGeom prst="rect">
                        <a:avLst/>
                      </a:prstGeom>
                    </p:spPr>
                  </p:pic>
                </p:oleObj>
              </mc:Fallback>
            </mc:AlternateContent>
          </a:graphicData>
        </a:graphic>
      </p:graphicFrame>
      <p:graphicFrame>
        <p:nvGraphicFramePr>
          <p:cNvPr id="17" name="Objeto 16"/>
          <p:cNvGraphicFramePr>
            <a:graphicFrameLocks noChangeAspect="1"/>
          </p:cNvGraphicFramePr>
          <p:nvPr>
            <p:extLst>
              <p:ext uri="{D42A27DB-BD31-4B8C-83A1-F6EECF244321}">
                <p14:modId xmlns:p14="http://schemas.microsoft.com/office/powerpoint/2010/main" val="3394793754"/>
              </p:ext>
            </p:extLst>
          </p:nvPr>
        </p:nvGraphicFramePr>
        <p:xfrm>
          <a:off x="1819275" y="2584450"/>
          <a:ext cx="771525" cy="200025"/>
        </p:xfrm>
        <a:graphic>
          <a:graphicData uri="http://schemas.openxmlformats.org/presentationml/2006/ole">
            <mc:AlternateContent xmlns:mc="http://schemas.openxmlformats.org/markup-compatibility/2006">
              <mc:Choice xmlns:v="urn:schemas-microsoft-com:vml" Requires="v">
                <p:oleObj name="Worksheet" r:id="rId27" imgW="771427" imgH="200179" progId="Excel.Sheet.12">
                  <p:link/>
                </p:oleObj>
              </mc:Choice>
              <mc:Fallback>
                <p:oleObj name="Worksheet" r:id="rId27" imgW="771427" imgH="200179" progId="Excel.Sheet.12">
                  <p:link/>
                  <p:pic>
                    <p:nvPicPr>
                      <p:cNvPr id="0" name=""/>
                      <p:cNvPicPr/>
                      <p:nvPr/>
                    </p:nvPicPr>
                    <p:blipFill>
                      <a:blip r:embed="rId28"/>
                      <a:stretch>
                        <a:fillRect/>
                      </a:stretch>
                    </p:blipFill>
                    <p:spPr>
                      <a:xfrm>
                        <a:off x="1819275" y="2584450"/>
                        <a:ext cx="771525" cy="200025"/>
                      </a:xfrm>
                      <a:prstGeom prst="rect">
                        <a:avLst/>
                      </a:prstGeom>
                    </p:spPr>
                  </p:pic>
                </p:oleObj>
              </mc:Fallback>
            </mc:AlternateContent>
          </a:graphicData>
        </a:graphic>
      </p:graphicFrame>
      <p:graphicFrame>
        <p:nvGraphicFramePr>
          <p:cNvPr id="18" name="Objeto 17"/>
          <p:cNvGraphicFramePr>
            <a:graphicFrameLocks noChangeAspect="1"/>
          </p:cNvGraphicFramePr>
          <p:nvPr>
            <p:extLst>
              <p:ext uri="{D42A27DB-BD31-4B8C-83A1-F6EECF244321}">
                <p14:modId xmlns:p14="http://schemas.microsoft.com/office/powerpoint/2010/main" val="1555856276"/>
              </p:ext>
            </p:extLst>
          </p:nvPr>
        </p:nvGraphicFramePr>
        <p:xfrm>
          <a:off x="1311275" y="2954338"/>
          <a:ext cx="908050" cy="200025"/>
        </p:xfrm>
        <a:graphic>
          <a:graphicData uri="http://schemas.openxmlformats.org/presentationml/2006/ole">
            <mc:AlternateContent xmlns:mc="http://schemas.openxmlformats.org/markup-compatibility/2006">
              <mc:Choice xmlns:v="urn:schemas-microsoft-com:vml" Requires="v">
                <p:oleObj name="Worksheet" r:id="rId29" imgW="733255" imgH="200179" progId="Excel.Sheet.12">
                  <p:link/>
                </p:oleObj>
              </mc:Choice>
              <mc:Fallback>
                <p:oleObj name="Worksheet" r:id="rId29" imgW="733255" imgH="200179" progId="Excel.Sheet.12">
                  <p:link/>
                  <p:pic>
                    <p:nvPicPr>
                      <p:cNvPr id="0" name=""/>
                      <p:cNvPicPr/>
                      <p:nvPr/>
                    </p:nvPicPr>
                    <p:blipFill>
                      <a:blip r:embed="rId30"/>
                      <a:stretch>
                        <a:fillRect/>
                      </a:stretch>
                    </p:blipFill>
                    <p:spPr>
                      <a:xfrm>
                        <a:off x="1311275" y="2954338"/>
                        <a:ext cx="908050" cy="200025"/>
                      </a:xfrm>
                      <a:prstGeom prst="rect">
                        <a:avLst/>
                      </a:prstGeom>
                    </p:spPr>
                  </p:pic>
                </p:oleObj>
              </mc:Fallback>
            </mc:AlternateContent>
          </a:graphicData>
        </a:graphic>
      </p:graphicFrame>
      <p:sp>
        <p:nvSpPr>
          <p:cNvPr id="66" name="CuadroTexto 65"/>
          <p:cNvSpPr txBox="1"/>
          <p:nvPr/>
        </p:nvSpPr>
        <p:spPr>
          <a:xfrm>
            <a:off x="4115599" y="2824437"/>
            <a:ext cx="951158" cy="227755"/>
          </a:xfrm>
          <a:prstGeom prst="rect">
            <a:avLst/>
          </a:prstGeom>
          <a:noFill/>
        </p:spPr>
        <p:txBody>
          <a:bodyPr wrap="square" rtlCol="0">
            <a:spAutoFit/>
          </a:bodyPr>
          <a:lstStyle/>
          <a:p>
            <a:pPr algn="ctr">
              <a:lnSpc>
                <a:spcPct val="80000"/>
              </a:lnSpc>
            </a:pPr>
            <a:r>
              <a:rPr lang="es-ES" sz="1100" b="1" dirty="0">
                <a:solidFill>
                  <a:schemeClr val="tx1">
                    <a:lumMod val="75000"/>
                    <a:lumOff val="25000"/>
                  </a:schemeClr>
                </a:solidFill>
                <a:latin typeface="Candara" panose="020E0502030303020204" pitchFamily="34" charset="0"/>
              </a:rPr>
              <a:t>US$ millones</a:t>
            </a:r>
          </a:p>
        </p:txBody>
      </p:sp>
      <p:sp>
        <p:nvSpPr>
          <p:cNvPr id="68" name="CuadroTexto 67"/>
          <p:cNvSpPr txBox="1"/>
          <p:nvPr/>
        </p:nvSpPr>
        <p:spPr>
          <a:xfrm>
            <a:off x="5309747" y="2812386"/>
            <a:ext cx="951158" cy="227755"/>
          </a:xfrm>
          <a:prstGeom prst="rect">
            <a:avLst/>
          </a:prstGeom>
          <a:noFill/>
        </p:spPr>
        <p:txBody>
          <a:bodyPr wrap="square" rtlCol="0">
            <a:spAutoFit/>
          </a:bodyPr>
          <a:lstStyle/>
          <a:p>
            <a:pPr algn="ctr">
              <a:lnSpc>
                <a:spcPct val="80000"/>
              </a:lnSpc>
            </a:pPr>
            <a:r>
              <a:rPr lang="es-ES" sz="1100" b="1" dirty="0">
                <a:solidFill>
                  <a:schemeClr val="tx1">
                    <a:lumMod val="75000"/>
                    <a:lumOff val="25000"/>
                  </a:schemeClr>
                </a:solidFill>
                <a:latin typeface="Candara" panose="020E0502030303020204" pitchFamily="34" charset="0"/>
              </a:rPr>
              <a:t>US$ millones</a:t>
            </a:r>
          </a:p>
        </p:txBody>
      </p:sp>
      <p:graphicFrame>
        <p:nvGraphicFramePr>
          <p:cNvPr id="19" name="Objeto 18"/>
          <p:cNvGraphicFramePr>
            <a:graphicFrameLocks noChangeAspect="1"/>
          </p:cNvGraphicFramePr>
          <p:nvPr>
            <p:extLst>
              <p:ext uri="{D42A27DB-BD31-4B8C-83A1-F6EECF244321}">
                <p14:modId xmlns:p14="http://schemas.microsoft.com/office/powerpoint/2010/main" val="278201446"/>
              </p:ext>
            </p:extLst>
          </p:nvPr>
        </p:nvGraphicFramePr>
        <p:xfrm>
          <a:off x="4203700" y="2678113"/>
          <a:ext cx="762000" cy="200025"/>
        </p:xfrm>
        <a:graphic>
          <a:graphicData uri="http://schemas.openxmlformats.org/presentationml/2006/ole">
            <mc:AlternateContent xmlns:mc="http://schemas.openxmlformats.org/markup-compatibility/2006">
              <mc:Choice xmlns:v="urn:schemas-microsoft-com:vml" Requires="v">
                <p:oleObj name="Worksheet" r:id="rId31" imgW="762058" imgH="200179" progId="Excel.Sheet.12">
                  <p:link/>
                </p:oleObj>
              </mc:Choice>
              <mc:Fallback>
                <p:oleObj name="Worksheet" r:id="rId31" imgW="762058" imgH="200179" progId="Excel.Sheet.12">
                  <p:link/>
                  <p:pic>
                    <p:nvPicPr>
                      <p:cNvPr id="0" name=""/>
                      <p:cNvPicPr/>
                      <p:nvPr/>
                    </p:nvPicPr>
                    <p:blipFill>
                      <a:blip r:embed="rId32"/>
                      <a:stretch>
                        <a:fillRect/>
                      </a:stretch>
                    </p:blipFill>
                    <p:spPr>
                      <a:xfrm>
                        <a:off x="4203700" y="2678113"/>
                        <a:ext cx="762000" cy="200025"/>
                      </a:xfrm>
                      <a:prstGeom prst="rect">
                        <a:avLst/>
                      </a:prstGeom>
                    </p:spPr>
                  </p:pic>
                </p:oleObj>
              </mc:Fallback>
            </mc:AlternateContent>
          </a:graphicData>
        </a:graphic>
      </p:graphicFrame>
      <p:graphicFrame>
        <p:nvGraphicFramePr>
          <p:cNvPr id="20" name="Objeto 19"/>
          <p:cNvGraphicFramePr>
            <a:graphicFrameLocks noChangeAspect="1"/>
          </p:cNvGraphicFramePr>
          <p:nvPr>
            <p:extLst>
              <p:ext uri="{D42A27DB-BD31-4B8C-83A1-F6EECF244321}">
                <p14:modId xmlns:p14="http://schemas.microsoft.com/office/powerpoint/2010/main" val="531340949"/>
              </p:ext>
            </p:extLst>
          </p:nvPr>
        </p:nvGraphicFramePr>
        <p:xfrm>
          <a:off x="5395913" y="2678113"/>
          <a:ext cx="771525" cy="200025"/>
        </p:xfrm>
        <a:graphic>
          <a:graphicData uri="http://schemas.openxmlformats.org/presentationml/2006/ole">
            <mc:AlternateContent xmlns:mc="http://schemas.openxmlformats.org/markup-compatibility/2006">
              <mc:Choice xmlns:v="urn:schemas-microsoft-com:vml" Requires="v">
                <p:oleObj name="Worksheet" r:id="rId33" imgW="771427" imgH="200179" progId="Excel.Sheet.12">
                  <p:link/>
                </p:oleObj>
              </mc:Choice>
              <mc:Fallback>
                <p:oleObj name="Worksheet" r:id="rId33" imgW="771427" imgH="200179" progId="Excel.Sheet.12">
                  <p:link/>
                  <p:pic>
                    <p:nvPicPr>
                      <p:cNvPr id="0" name=""/>
                      <p:cNvPicPr/>
                      <p:nvPr/>
                    </p:nvPicPr>
                    <p:blipFill>
                      <a:blip r:embed="rId34"/>
                      <a:stretch>
                        <a:fillRect/>
                      </a:stretch>
                    </p:blipFill>
                    <p:spPr>
                      <a:xfrm>
                        <a:off x="5395913" y="2678113"/>
                        <a:ext cx="771525" cy="200025"/>
                      </a:xfrm>
                      <a:prstGeom prst="rect">
                        <a:avLst/>
                      </a:prstGeom>
                    </p:spPr>
                  </p:pic>
                </p:oleObj>
              </mc:Fallback>
            </mc:AlternateContent>
          </a:graphicData>
        </a:graphic>
      </p:graphicFrame>
      <p:graphicFrame>
        <p:nvGraphicFramePr>
          <p:cNvPr id="21" name="Objeto 20"/>
          <p:cNvGraphicFramePr>
            <a:graphicFrameLocks noChangeAspect="1"/>
          </p:cNvGraphicFramePr>
          <p:nvPr>
            <p:extLst>
              <p:ext uri="{D42A27DB-BD31-4B8C-83A1-F6EECF244321}">
                <p14:modId xmlns:p14="http://schemas.microsoft.com/office/powerpoint/2010/main" val="3777956518"/>
              </p:ext>
            </p:extLst>
          </p:nvPr>
        </p:nvGraphicFramePr>
        <p:xfrm>
          <a:off x="4914900" y="2965450"/>
          <a:ext cx="733425" cy="200025"/>
        </p:xfrm>
        <a:graphic>
          <a:graphicData uri="http://schemas.openxmlformats.org/presentationml/2006/ole">
            <mc:AlternateContent xmlns:mc="http://schemas.openxmlformats.org/markup-compatibility/2006">
              <mc:Choice xmlns:v="urn:schemas-microsoft-com:vml" Requires="v">
                <p:oleObj name="Worksheet" r:id="rId35" imgW="733255" imgH="200179" progId="Excel.Sheet.12">
                  <p:link/>
                </p:oleObj>
              </mc:Choice>
              <mc:Fallback>
                <p:oleObj name="Worksheet" r:id="rId35" imgW="733255" imgH="200179" progId="Excel.Sheet.12">
                  <p:link/>
                  <p:pic>
                    <p:nvPicPr>
                      <p:cNvPr id="0" name=""/>
                      <p:cNvPicPr/>
                      <p:nvPr/>
                    </p:nvPicPr>
                    <p:blipFill>
                      <a:blip r:embed="rId36"/>
                      <a:stretch>
                        <a:fillRect/>
                      </a:stretch>
                    </p:blipFill>
                    <p:spPr>
                      <a:xfrm>
                        <a:off x="4914900" y="2965450"/>
                        <a:ext cx="733425" cy="200025"/>
                      </a:xfrm>
                      <a:prstGeom prst="rect">
                        <a:avLst/>
                      </a:prstGeom>
                    </p:spPr>
                  </p:pic>
                </p:oleObj>
              </mc:Fallback>
            </mc:AlternateContent>
          </a:graphicData>
        </a:graphic>
      </p:graphicFrame>
      <p:graphicFrame>
        <p:nvGraphicFramePr>
          <p:cNvPr id="22" name="Objeto 21"/>
          <p:cNvGraphicFramePr>
            <a:graphicFrameLocks noChangeAspect="1"/>
          </p:cNvGraphicFramePr>
          <p:nvPr>
            <p:extLst>
              <p:ext uri="{D42A27DB-BD31-4B8C-83A1-F6EECF244321}">
                <p14:modId xmlns:p14="http://schemas.microsoft.com/office/powerpoint/2010/main" val="3340839451"/>
              </p:ext>
            </p:extLst>
          </p:nvPr>
        </p:nvGraphicFramePr>
        <p:xfrm>
          <a:off x="712788" y="4302125"/>
          <a:ext cx="762000" cy="200025"/>
        </p:xfrm>
        <a:graphic>
          <a:graphicData uri="http://schemas.openxmlformats.org/presentationml/2006/ole">
            <mc:AlternateContent xmlns:mc="http://schemas.openxmlformats.org/markup-compatibility/2006">
              <mc:Choice xmlns:v="urn:schemas-microsoft-com:vml" Requires="v">
                <p:oleObj name="Worksheet" r:id="rId37" imgW="762058" imgH="200179" progId="Excel.Sheet.12">
                  <p:link/>
                </p:oleObj>
              </mc:Choice>
              <mc:Fallback>
                <p:oleObj name="Worksheet" r:id="rId37" imgW="762058" imgH="200179" progId="Excel.Sheet.12">
                  <p:link/>
                  <p:pic>
                    <p:nvPicPr>
                      <p:cNvPr id="0" name=""/>
                      <p:cNvPicPr/>
                      <p:nvPr/>
                    </p:nvPicPr>
                    <p:blipFill>
                      <a:blip r:embed="rId38"/>
                      <a:stretch>
                        <a:fillRect/>
                      </a:stretch>
                    </p:blipFill>
                    <p:spPr>
                      <a:xfrm>
                        <a:off x="712788" y="4302125"/>
                        <a:ext cx="762000" cy="200025"/>
                      </a:xfrm>
                      <a:prstGeom prst="rect">
                        <a:avLst/>
                      </a:prstGeom>
                    </p:spPr>
                  </p:pic>
                </p:oleObj>
              </mc:Fallback>
            </mc:AlternateContent>
          </a:graphicData>
        </a:graphic>
      </p:graphicFrame>
      <p:graphicFrame>
        <p:nvGraphicFramePr>
          <p:cNvPr id="23" name="Objeto 22"/>
          <p:cNvGraphicFramePr>
            <a:graphicFrameLocks noChangeAspect="1"/>
          </p:cNvGraphicFramePr>
          <p:nvPr>
            <p:extLst>
              <p:ext uri="{D42A27DB-BD31-4B8C-83A1-F6EECF244321}">
                <p14:modId xmlns:p14="http://schemas.microsoft.com/office/powerpoint/2010/main" val="4157748562"/>
              </p:ext>
            </p:extLst>
          </p:nvPr>
        </p:nvGraphicFramePr>
        <p:xfrm>
          <a:off x="1781175" y="4302125"/>
          <a:ext cx="771525" cy="200025"/>
        </p:xfrm>
        <a:graphic>
          <a:graphicData uri="http://schemas.openxmlformats.org/presentationml/2006/ole">
            <mc:AlternateContent xmlns:mc="http://schemas.openxmlformats.org/markup-compatibility/2006">
              <mc:Choice xmlns:v="urn:schemas-microsoft-com:vml" Requires="v">
                <p:oleObj name="Worksheet" r:id="rId39" imgW="771427" imgH="200179" progId="Excel.Sheet.12">
                  <p:link/>
                </p:oleObj>
              </mc:Choice>
              <mc:Fallback>
                <p:oleObj name="Worksheet" r:id="rId39" imgW="771427" imgH="200179" progId="Excel.Sheet.12">
                  <p:link/>
                  <p:pic>
                    <p:nvPicPr>
                      <p:cNvPr id="0" name=""/>
                      <p:cNvPicPr/>
                      <p:nvPr/>
                    </p:nvPicPr>
                    <p:blipFill>
                      <a:blip r:embed="rId40"/>
                      <a:stretch>
                        <a:fillRect/>
                      </a:stretch>
                    </p:blipFill>
                    <p:spPr>
                      <a:xfrm>
                        <a:off x="1781175" y="4302125"/>
                        <a:ext cx="771525" cy="200025"/>
                      </a:xfrm>
                      <a:prstGeom prst="rect">
                        <a:avLst/>
                      </a:prstGeom>
                    </p:spPr>
                  </p:pic>
                </p:oleObj>
              </mc:Fallback>
            </mc:AlternateContent>
          </a:graphicData>
        </a:graphic>
      </p:graphicFrame>
      <p:graphicFrame>
        <p:nvGraphicFramePr>
          <p:cNvPr id="24" name="Objeto 23"/>
          <p:cNvGraphicFramePr>
            <a:graphicFrameLocks noChangeAspect="1"/>
          </p:cNvGraphicFramePr>
          <p:nvPr>
            <p:extLst>
              <p:ext uri="{D42A27DB-BD31-4B8C-83A1-F6EECF244321}">
                <p14:modId xmlns:p14="http://schemas.microsoft.com/office/powerpoint/2010/main" val="3229721348"/>
              </p:ext>
            </p:extLst>
          </p:nvPr>
        </p:nvGraphicFramePr>
        <p:xfrm>
          <a:off x="1406525" y="4716463"/>
          <a:ext cx="760413" cy="200025"/>
        </p:xfrm>
        <a:graphic>
          <a:graphicData uri="http://schemas.openxmlformats.org/presentationml/2006/ole">
            <mc:AlternateContent xmlns:mc="http://schemas.openxmlformats.org/markup-compatibility/2006">
              <mc:Choice xmlns:v="urn:schemas-microsoft-com:vml" Requires="v">
                <p:oleObj name="Worksheet" r:id="rId41" imgW="733255" imgH="200179" progId="Excel.Sheet.12">
                  <p:link/>
                </p:oleObj>
              </mc:Choice>
              <mc:Fallback>
                <p:oleObj name="Worksheet" r:id="rId41" imgW="733255" imgH="200179" progId="Excel.Sheet.12">
                  <p:link/>
                  <p:pic>
                    <p:nvPicPr>
                      <p:cNvPr id="0" name=""/>
                      <p:cNvPicPr/>
                      <p:nvPr/>
                    </p:nvPicPr>
                    <p:blipFill>
                      <a:blip r:embed="rId42"/>
                      <a:stretch>
                        <a:fillRect/>
                      </a:stretch>
                    </p:blipFill>
                    <p:spPr>
                      <a:xfrm>
                        <a:off x="1406525" y="4716463"/>
                        <a:ext cx="760413" cy="200025"/>
                      </a:xfrm>
                      <a:prstGeom prst="rect">
                        <a:avLst/>
                      </a:prstGeom>
                    </p:spPr>
                  </p:pic>
                </p:oleObj>
              </mc:Fallback>
            </mc:AlternateContent>
          </a:graphicData>
        </a:graphic>
      </p:graphicFrame>
      <p:sp>
        <p:nvSpPr>
          <p:cNvPr id="70" name="CuadroTexto 69"/>
          <p:cNvSpPr txBox="1"/>
          <p:nvPr/>
        </p:nvSpPr>
        <p:spPr>
          <a:xfrm>
            <a:off x="4115599" y="4506061"/>
            <a:ext cx="951158" cy="227755"/>
          </a:xfrm>
          <a:prstGeom prst="rect">
            <a:avLst/>
          </a:prstGeom>
          <a:noFill/>
        </p:spPr>
        <p:txBody>
          <a:bodyPr wrap="square" rtlCol="0">
            <a:spAutoFit/>
          </a:bodyPr>
          <a:lstStyle/>
          <a:p>
            <a:pPr algn="ctr">
              <a:lnSpc>
                <a:spcPct val="80000"/>
              </a:lnSpc>
            </a:pPr>
            <a:r>
              <a:rPr lang="es-ES" sz="1100" b="1" dirty="0">
                <a:solidFill>
                  <a:schemeClr val="tx1">
                    <a:lumMod val="75000"/>
                    <a:lumOff val="25000"/>
                  </a:schemeClr>
                </a:solidFill>
                <a:latin typeface="Candara" panose="020E0502030303020204" pitchFamily="34" charset="0"/>
              </a:rPr>
              <a:t>US$ millones</a:t>
            </a:r>
          </a:p>
        </p:txBody>
      </p:sp>
      <p:sp>
        <p:nvSpPr>
          <p:cNvPr id="71" name="CuadroTexto 70"/>
          <p:cNvSpPr txBox="1"/>
          <p:nvPr/>
        </p:nvSpPr>
        <p:spPr>
          <a:xfrm>
            <a:off x="5309747" y="4494010"/>
            <a:ext cx="951158" cy="227755"/>
          </a:xfrm>
          <a:prstGeom prst="rect">
            <a:avLst/>
          </a:prstGeom>
          <a:noFill/>
        </p:spPr>
        <p:txBody>
          <a:bodyPr wrap="square" rtlCol="0">
            <a:spAutoFit/>
          </a:bodyPr>
          <a:lstStyle/>
          <a:p>
            <a:pPr algn="ctr">
              <a:lnSpc>
                <a:spcPct val="80000"/>
              </a:lnSpc>
            </a:pPr>
            <a:r>
              <a:rPr lang="es-ES" sz="1100" b="1" dirty="0">
                <a:solidFill>
                  <a:schemeClr val="tx1">
                    <a:lumMod val="75000"/>
                    <a:lumOff val="25000"/>
                  </a:schemeClr>
                </a:solidFill>
                <a:latin typeface="Candara" panose="020E0502030303020204" pitchFamily="34" charset="0"/>
              </a:rPr>
              <a:t>US$ millones</a:t>
            </a:r>
          </a:p>
        </p:txBody>
      </p:sp>
      <p:graphicFrame>
        <p:nvGraphicFramePr>
          <p:cNvPr id="26" name="Objeto 25"/>
          <p:cNvGraphicFramePr>
            <a:graphicFrameLocks noChangeAspect="1"/>
          </p:cNvGraphicFramePr>
          <p:nvPr>
            <p:extLst>
              <p:ext uri="{D42A27DB-BD31-4B8C-83A1-F6EECF244321}">
                <p14:modId xmlns:p14="http://schemas.microsoft.com/office/powerpoint/2010/main" val="3738224526"/>
              </p:ext>
            </p:extLst>
          </p:nvPr>
        </p:nvGraphicFramePr>
        <p:xfrm>
          <a:off x="4227513" y="4364038"/>
          <a:ext cx="762000" cy="200025"/>
        </p:xfrm>
        <a:graphic>
          <a:graphicData uri="http://schemas.openxmlformats.org/presentationml/2006/ole">
            <mc:AlternateContent xmlns:mc="http://schemas.openxmlformats.org/markup-compatibility/2006">
              <mc:Choice xmlns:v="urn:schemas-microsoft-com:vml" Requires="v">
                <p:oleObj name="Worksheet" r:id="rId43" imgW="762058" imgH="200179" progId="Excel.Sheet.12">
                  <p:link/>
                </p:oleObj>
              </mc:Choice>
              <mc:Fallback>
                <p:oleObj name="Worksheet" r:id="rId43" imgW="762058" imgH="200179" progId="Excel.Sheet.12">
                  <p:link/>
                  <p:pic>
                    <p:nvPicPr>
                      <p:cNvPr id="0" name=""/>
                      <p:cNvPicPr/>
                      <p:nvPr/>
                    </p:nvPicPr>
                    <p:blipFill>
                      <a:blip r:embed="rId44"/>
                      <a:stretch>
                        <a:fillRect/>
                      </a:stretch>
                    </p:blipFill>
                    <p:spPr>
                      <a:xfrm>
                        <a:off x="4227513" y="4364038"/>
                        <a:ext cx="762000" cy="200025"/>
                      </a:xfrm>
                      <a:prstGeom prst="rect">
                        <a:avLst/>
                      </a:prstGeom>
                    </p:spPr>
                  </p:pic>
                </p:oleObj>
              </mc:Fallback>
            </mc:AlternateContent>
          </a:graphicData>
        </a:graphic>
      </p:graphicFrame>
      <p:graphicFrame>
        <p:nvGraphicFramePr>
          <p:cNvPr id="27" name="Objeto 26"/>
          <p:cNvGraphicFramePr>
            <a:graphicFrameLocks noChangeAspect="1"/>
          </p:cNvGraphicFramePr>
          <p:nvPr>
            <p:extLst>
              <p:ext uri="{D42A27DB-BD31-4B8C-83A1-F6EECF244321}">
                <p14:modId xmlns:p14="http://schemas.microsoft.com/office/powerpoint/2010/main" val="745448798"/>
              </p:ext>
            </p:extLst>
          </p:nvPr>
        </p:nvGraphicFramePr>
        <p:xfrm>
          <a:off x="5326063" y="4370388"/>
          <a:ext cx="771525" cy="200025"/>
        </p:xfrm>
        <a:graphic>
          <a:graphicData uri="http://schemas.openxmlformats.org/presentationml/2006/ole">
            <mc:AlternateContent xmlns:mc="http://schemas.openxmlformats.org/markup-compatibility/2006">
              <mc:Choice xmlns:v="urn:schemas-microsoft-com:vml" Requires="v">
                <p:oleObj name="Worksheet" r:id="rId45" imgW="771427" imgH="200179" progId="Excel.Sheet.12">
                  <p:link/>
                </p:oleObj>
              </mc:Choice>
              <mc:Fallback>
                <p:oleObj name="Worksheet" r:id="rId45" imgW="771427" imgH="200179" progId="Excel.Sheet.12">
                  <p:link/>
                  <p:pic>
                    <p:nvPicPr>
                      <p:cNvPr id="0" name=""/>
                      <p:cNvPicPr/>
                      <p:nvPr/>
                    </p:nvPicPr>
                    <p:blipFill>
                      <a:blip r:embed="rId46"/>
                      <a:stretch>
                        <a:fillRect/>
                      </a:stretch>
                    </p:blipFill>
                    <p:spPr>
                      <a:xfrm>
                        <a:off x="5326063" y="4370388"/>
                        <a:ext cx="771525" cy="200025"/>
                      </a:xfrm>
                      <a:prstGeom prst="rect">
                        <a:avLst/>
                      </a:prstGeom>
                    </p:spPr>
                  </p:pic>
                </p:oleObj>
              </mc:Fallback>
            </mc:AlternateContent>
          </a:graphicData>
        </a:graphic>
      </p:graphicFrame>
      <p:graphicFrame>
        <p:nvGraphicFramePr>
          <p:cNvPr id="29" name="Objeto 28"/>
          <p:cNvGraphicFramePr>
            <a:graphicFrameLocks noChangeAspect="1"/>
          </p:cNvGraphicFramePr>
          <p:nvPr>
            <p:extLst>
              <p:ext uri="{D42A27DB-BD31-4B8C-83A1-F6EECF244321}">
                <p14:modId xmlns:p14="http://schemas.microsoft.com/office/powerpoint/2010/main" val="3075847222"/>
              </p:ext>
            </p:extLst>
          </p:nvPr>
        </p:nvGraphicFramePr>
        <p:xfrm>
          <a:off x="4924425" y="4695825"/>
          <a:ext cx="795338" cy="222250"/>
        </p:xfrm>
        <a:graphic>
          <a:graphicData uri="http://schemas.openxmlformats.org/presentationml/2006/ole">
            <mc:AlternateContent xmlns:mc="http://schemas.openxmlformats.org/markup-compatibility/2006">
              <mc:Choice xmlns:v="urn:schemas-microsoft-com:vml" Requires="v">
                <p:oleObj name="Worksheet" r:id="rId47" imgW="733255" imgH="200179" progId="Excel.Sheet.12">
                  <p:link/>
                </p:oleObj>
              </mc:Choice>
              <mc:Fallback>
                <p:oleObj name="Worksheet" r:id="rId47" imgW="733255" imgH="200179" progId="Excel.Sheet.12">
                  <p:link/>
                  <p:pic>
                    <p:nvPicPr>
                      <p:cNvPr id="0" name=""/>
                      <p:cNvPicPr/>
                      <p:nvPr/>
                    </p:nvPicPr>
                    <p:blipFill>
                      <a:blip r:embed="rId48"/>
                      <a:stretch>
                        <a:fillRect/>
                      </a:stretch>
                    </p:blipFill>
                    <p:spPr>
                      <a:xfrm>
                        <a:off x="4924425" y="4695825"/>
                        <a:ext cx="795338" cy="222250"/>
                      </a:xfrm>
                      <a:prstGeom prst="rect">
                        <a:avLst/>
                      </a:prstGeom>
                    </p:spPr>
                  </p:pic>
                </p:oleObj>
              </mc:Fallback>
            </mc:AlternateContent>
          </a:graphicData>
        </a:graphic>
      </p:graphicFrame>
    </p:spTree>
    <p:extLst>
      <p:ext uri="{BB962C8B-B14F-4D97-AF65-F5344CB8AC3E}">
        <p14:creationId xmlns:p14="http://schemas.microsoft.com/office/powerpoint/2010/main" val="41144643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195427" y="64176"/>
            <a:ext cx="6828183" cy="835444"/>
          </a:xfrm>
        </p:spPr>
        <p:txBody>
          <a:bodyPr>
            <a:noAutofit/>
          </a:bodyPr>
          <a:lstStyle/>
          <a:p>
            <a:r>
              <a:rPr lang="es-ES" sz="2800" dirty="0">
                <a:latin typeface="Candara" panose="020E0502030303020204" pitchFamily="34" charset="0"/>
              </a:rPr>
              <a:t>Exportaciones por</a:t>
            </a:r>
            <a:br>
              <a:rPr lang="es-ES" sz="2800" dirty="0">
                <a:latin typeface="Candara" panose="020E0502030303020204" pitchFamily="34" charset="0"/>
              </a:rPr>
            </a:br>
            <a:r>
              <a:rPr lang="es-ES" sz="2800" dirty="0">
                <a:latin typeface="Candara" panose="020E0502030303020204" pitchFamily="34" charset="0"/>
              </a:rPr>
              <a:t>segmento de precios</a:t>
            </a:r>
          </a:p>
        </p:txBody>
      </p:sp>
      <p:sp>
        <p:nvSpPr>
          <p:cNvPr id="46" name="CuadroTexto 45"/>
          <p:cNvSpPr txBox="1"/>
          <p:nvPr/>
        </p:nvSpPr>
        <p:spPr>
          <a:xfrm>
            <a:off x="8961815" y="6204677"/>
            <a:ext cx="3949148" cy="261610"/>
          </a:xfrm>
          <a:prstGeom prst="rect">
            <a:avLst/>
          </a:prstGeom>
          <a:noFill/>
        </p:spPr>
        <p:txBody>
          <a:bodyPr wrap="square" rtlCol="0">
            <a:spAutoFit/>
          </a:bodyPr>
          <a:lstStyle/>
          <a:p>
            <a:r>
              <a:rPr lang="es-ES" sz="1100" dirty="0">
                <a:solidFill>
                  <a:schemeClr val="bg1"/>
                </a:solidFill>
                <a:latin typeface="Candara" panose="020E0502030303020204" pitchFamily="34" charset="0"/>
              </a:rPr>
              <a:t>Fuente: Elaboración propia a partir de </a:t>
            </a:r>
            <a:r>
              <a:rPr lang="es-ES" sz="1100" dirty="0" err="1">
                <a:solidFill>
                  <a:schemeClr val="bg1"/>
                </a:solidFill>
                <a:latin typeface="Candara" panose="020E0502030303020204" pitchFamily="34" charset="0"/>
              </a:rPr>
              <a:t>Intelvid</a:t>
            </a:r>
            <a:r>
              <a:rPr lang="es-ES" sz="1100" dirty="0">
                <a:solidFill>
                  <a:schemeClr val="bg1"/>
                </a:solidFill>
                <a:latin typeface="Candara" panose="020E0502030303020204" pitchFamily="34" charset="0"/>
              </a:rPr>
              <a:t>.</a:t>
            </a:r>
          </a:p>
        </p:txBody>
      </p:sp>
      <p:sp>
        <p:nvSpPr>
          <p:cNvPr id="24" name="CuadroTexto 23">
            <a:extLst>
              <a:ext uri="{FF2B5EF4-FFF2-40B4-BE49-F238E27FC236}">
                <a16:creationId xmlns:a16="http://schemas.microsoft.com/office/drawing/2014/main" id="{F1FA02A1-841F-4DA6-A021-951961D069AF}"/>
              </a:ext>
            </a:extLst>
          </p:cNvPr>
          <p:cNvSpPr txBox="1"/>
          <p:nvPr/>
        </p:nvSpPr>
        <p:spPr>
          <a:xfrm>
            <a:off x="6285633" y="756552"/>
            <a:ext cx="1475955" cy="261610"/>
          </a:xfrm>
          <a:prstGeom prst="rect">
            <a:avLst/>
          </a:prstGeom>
          <a:noFill/>
        </p:spPr>
        <p:txBody>
          <a:bodyPr wrap="square" rtlCol="0">
            <a:spAutoFit/>
          </a:bodyPr>
          <a:lstStyle/>
          <a:p>
            <a:r>
              <a:rPr lang="es-ES" sz="1100" dirty="0">
                <a:solidFill>
                  <a:schemeClr val="bg1"/>
                </a:solidFill>
              </a:rPr>
              <a:t>(Millones de cajas)</a:t>
            </a:r>
          </a:p>
        </p:txBody>
      </p:sp>
      <p:sp>
        <p:nvSpPr>
          <p:cNvPr id="26" name="CuadroTexto 25">
            <a:extLst>
              <a:ext uri="{FF2B5EF4-FFF2-40B4-BE49-F238E27FC236}">
                <a16:creationId xmlns:a16="http://schemas.microsoft.com/office/drawing/2014/main" id="{DF3D3C30-9178-450A-B366-DC2625873206}"/>
              </a:ext>
            </a:extLst>
          </p:cNvPr>
          <p:cNvSpPr txBox="1"/>
          <p:nvPr/>
        </p:nvSpPr>
        <p:spPr>
          <a:xfrm>
            <a:off x="9976984" y="764901"/>
            <a:ext cx="1475955" cy="261610"/>
          </a:xfrm>
          <a:prstGeom prst="rect">
            <a:avLst/>
          </a:prstGeom>
          <a:noFill/>
        </p:spPr>
        <p:txBody>
          <a:bodyPr wrap="square" rtlCol="0">
            <a:spAutoFit/>
          </a:bodyPr>
          <a:lstStyle/>
          <a:p>
            <a:r>
              <a:rPr lang="es-ES" sz="1100" dirty="0">
                <a:solidFill>
                  <a:schemeClr val="bg1"/>
                </a:solidFill>
              </a:rPr>
              <a:t>(Millones de US$)</a:t>
            </a:r>
          </a:p>
        </p:txBody>
      </p:sp>
      <p:cxnSp>
        <p:nvCxnSpPr>
          <p:cNvPr id="28" name="Conector recto 27">
            <a:extLst>
              <a:ext uri="{FF2B5EF4-FFF2-40B4-BE49-F238E27FC236}">
                <a16:creationId xmlns:a16="http://schemas.microsoft.com/office/drawing/2014/main" id="{2D4AEBEB-9DD8-485C-96EF-19B7DB0E5222}"/>
              </a:ext>
            </a:extLst>
          </p:cNvPr>
          <p:cNvCxnSpPr>
            <a:cxnSpLocks/>
          </p:cNvCxnSpPr>
          <p:nvPr/>
        </p:nvCxnSpPr>
        <p:spPr>
          <a:xfrm>
            <a:off x="5616684" y="747967"/>
            <a:ext cx="617957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Conector recto 28">
            <a:extLst>
              <a:ext uri="{FF2B5EF4-FFF2-40B4-BE49-F238E27FC236}">
                <a16:creationId xmlns:a16="http://schemas.microsoft.com/office/drawing/2014/main" id="{92B54DB3-E0EF-46D1-93D3-9D0230713D96}"/>
              </a:ext>
            </a:extLst>
          </p:cNvPr>
          <p:cNvCxnSpPr>
            <a:cxnSpLocks/>
          </p:cNvCxnSpPr>
          <p:nvPr/>
        </p:nvCxnSpPr>
        <p:spPr>
          <a:xfrm flipV="1">
            <a:off x="5616684" y="4068544"/>
            <a:ext cx="6160859" cy="757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CuadroTexto 31">
            <a:extLst>
              <a:ext uri="{FF2B5EF4-FFF2-40B4-BE49-F238E27FC236}">
                <a16:creationId xmlns:a16="http://schemas.microsoft.com/office/drawing/2014/main" id="{439A66B1-3A9A-411F-8C8A-C288BF06C28B}"/>
              </a:ext>
            </a:extLst>
          </p:cNvPr>
          <p:cNvSpPr txBox="1"/>
          <p:nvPr/>
        </p:nvSpPr>
        <p:spPr>
          <a:xfrm>
            <a:off x="8267774" y="631325"/>
            <a:ext cx="1012372" cy="202036"/>
          </a:xfrm>
          <a:prstGeom prst="rect">
            <a:avLst/>
          </a:prstGeom>
          <a:solidFill>
            <a:schemeClr val="bg1"/>
          </a:solidFill>
        </p:spPr>
        <p:txBody>
          <a:bodyPr wrap="square" tIns="0" bIns="0" rtlCol="0" anchor="ctr" anchorCtr="0">
            <a:noAutofit/>
          </a:bodyPr>
          <a:lstStyle/>
          <a:p>
            <a:pPr algn="ctr">
              <a:lnSpc>
                <a:spcPct val="80000"/>
              </a:lnSpc>
            </a:pPr>
            <a:r>
              <a:rPr lang="es-ES" sz="1200" b="1" dirty="0">
                <a:solidFill>
                  <a:schemeClr val="tx1">
                    <a:lumMod val="75000"/>
                    <a:lumOff val="25000"/>
                  </a:schemeClr>
                </a:solidFill>
                <a:latin typeface="Candara" panose="020E0502030303020204" pitchFamily="34" charset="0"/>
              </a:rPr>
              <a:t>Julio</a:t>
            </a:r>
          </a:p>
        </p:txBody>
      </p:sp>
      <p:cxnSp>
        <p:nvCxnSpPr>
          <p:cNvPr id="18" name="Conector recto 17">
            <a:extLst>
              <a:ext uri="{FF2B5EF4-FFF2-40B4-BE49-F238E27FC236}">
                <a16:creationId xmlns:a16="http://schemas.microsoft.com/office/drawing/2014/main" id="{8B57794A-5F35-42BF-9D8A-18D59A3B06CD}"/>
              </a:ext>
            </a:extLst>
          </p:cNvPr>
          <p:cNvCxnSpPr>
            <a:cxnSpLocks/>
          </p:cNvCxnSpPr>
          <p:nvPr/>
        </p:nvCxnSpPr>
        <p:spPr>
          <a:xfrm>
            <a:off x="5635404" y="2387418"/>
            <a:ext cx="617957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CuadroTexto 20">
            <a:extLst>
              <a:ext uri="{FF2B5EF4-FFF2-40B4-BE49-F238E27FC236}">
                <a16:creationId xmlns:a16="http://schemas.microsoft.com/office/drawing/2014/main" id="{439A66B1-3A9A-411F-8C8A-C288BF06C28B}"/>
              </a:ext>
            </a:extLst>
          </p:cNvPr>
          <p:cNvSpPr txBox="1"/>
          <p:nvPr/>
        </p:nvSpPr>
        <p:spPr>
          <a:xfrm>
            <a:off x="8276860" y="2290782"/>
            <a:ext cx="1012372" cy="202036"/>
          </a:xfrm>
          <a:prstGeom prst="rect">
            <a:avLst/>
          </a:prstGeom>
          <a:solidFill>
            <a:schemeClr val="bg1"/>
          </a:solidFill>
        </p:spPr>
        <p:txBody>
          <a:bodyPr wrap="square" tIns="0" bIns="0" rtlCol="0" anchor="ctr" anchorCtr="0">
            <a:noAutofit/>
          </a:bodyPr>
          <a:lstStyle/>
          <a:p>
            <a:pPr algn="ctr">
              <a:lnSpc>
                <a:spcPct val="80000"/>
              </a:lnSpc>
            </a:pPr>
            <a:r>
              <a:rPr lang="es-ES" sz="1200" b="1" dirty="0">
                <a:solidFill>
                  <a:schemeClr val="tx1">
                    <a:lumMod val="75000"/>
                    <a:lumOff val="25000"/>
                  </a:schemeClr>
                </a:solidFill>
                <a:latin typeface="Candara" panose="020E0502030303020204" pitchFamily="34" charset="0"/>
              </a:rPr>
              <a:t>Acumulado</a:t>
            </a:r>
          </a:p>
        </p:txBody>
      </p:sp>
      <p:sp>
        <p:nvSpPr>
          <p:cNvPr id="22" name="CuadroTexto 21">
            <a:extLst>
              <a:ext uri="{FF2B5EF4-FFF2-40B4-BE49-F238E27FC236}">
                <a16:creationId xmlns:a16="http://schemas.microsoft.com/office/drawing/2014/main" id="{439A66B1-3A9A-411F-8C8A-C288BF06C28B}"/>
              </a:ext>
            </a:extLst>
          </p:cNvPr>
          <p:cNvSpPr txBox="1"/>
          <p:nvPr/>
        </p:nvSpPr>
        <p:spPr>
          <a:xfrm>
            <a:off x="8258140" y="3975098"/>
            <a:ext cx="1012372" cy="202036"/>
          </a:xfrm>
          <a:prstGeom prst="rect">
            <a:avLst/>
          </a:prstGeom>
          <a:solidFill>
            <a:schemeClr val="bg1"/>
          </a:solidFill>
        </p:spPr>
        <p:txBody>
          <a:bodyPr wrap="square" tIns="0" bIns="0" rtlCol="0" anchor="ctr" anchorCtr="0">
            <a:noAutofit/>
          </a:bodyPr>
          <a:lstStyle/>
          <a:p>
            <a:pPr algn="ctr">
              <a:lnSpc>
                <a:spcPct val="80000"/>
              </a:lnSpc>
            </a:pPr>
            <a:r>
              <a:rPr lang="es-ES" sz="1200" b="1" dirty="0">
                <a:solidFill>
                  <a:schemeClr val="tx1">
                    <a:lumMod val="75000"/>
                    <a:lumOff val="25000"/>
                  </a:schemeClr>
                </a:solidFill>
                <a:latin typeface="Candara" panose="020E0502030303020204" pitchFamily="34" charset="0"/>
              </a:rPr>
              <a:t>12 meses</a:t>
            </a:r>
          </a:p>
        </p:txBody>
      </p:sp>
      <p:sp>
        <p:nvSpPr>
          <p:cNvPr id="33" name="CuadroTexto 32"/>
          <p:cNvSpPr txBox="1"/>
          <p:nvPr/>
        </p:nvSpPr>
        <p:spPr>
          <a:xfrm>
            <a:off x="414457" y="1057983"/>
            <a:ext cx="4399054" cy="4904099"/>
          </a:xfrm>
          <a:prstGeom prst="rect">
            <a:avLst/>
          </a:prstGeom>
          <a:noFill/>
        </p:spPr>
        <p:txBody>
          <a:bodyPr wrap="square" rtlCol="0">
            <a:spAutoFit/>
          </a:bodyPr>
          <a:lstStyle/>
          <a:p>
            <a:pPr marL="179388" indent="-179388" algn="just">
              <a:lnSpc>
                <a:spcPct val="80000"/>
              </a:lnSpc>
              <a:spcAft>
                <a:spcPts val="600"/>
              </a:spcAft>
              <a:buFont typeface="Arial" panose="020B0604020202020204" pitchFamily="34" charset="0"/>
              <a:buChar char="•"/>
            </a:pPr>
            <a:r>
              <a:rPr lang="es-ES" sz="1400" b="1" dirty="0">
                <a:solidFill>
                  <a:srgbClr val="000000"/>
                </a:solidFill>
                <a:latin typeface="Candara" panose="020E0502030303020204" pitchFamily="34" charset="0"/>
              </a:rPr>
              <a:t>En Julio todos los segmentos de precio retrocedieron, pero el que resistió de mejor forma fue el segmento de los vinos entre US$30 y 40/caja</a:t>
            </a:r>
            <a:r>
              <a:rPr lang="es-ES" sz="1400" dirty="0">
                <a:solidFill>
                  <a:srgbClr val="000000"/>
                </a:solidFill>
                <a:latin typeface="Candara" panose="020E0502030303020204" pitchFamily="34" charset="0"/>
              </a:rPr>
              <a:t>, con una baja de  -0,1% en valor. Por el contrario, el segmento de los vinos de mayor valor (&gt; a US$60/caja) cayó con fuerza este mes y registró un retroceso de -34,7% en valor. En general, los segmentos sobre los US$40/caja presentaron bajas más profundas este mes.</a:t>
            </a:r>
          </a:p>
          <a:p>
            <a:pPr marL="179388" indent="-179388" algn="just">
              <a:lnSpc>
                <a:spcPct val="80000"/>
              </a:lnSpc>
              <a:spcAft>
                <a:spcPts val="600"/>
              </a:spcAft>
              <a:buFont typeface="Arial" panose="020B0604020202020204" pitchFamily="34" charset="0"/>
              <a:buChar char="•"/>
            </a:pPr>
            <a:r>
              <a:rPr lang="es-ES" sz="1400" b="1" dirty="0">
                <a:solidFill>
                  <a:srgbClr val="000000"/>
                </a:solidFill>
                <a:latin typeface="Candara" panose="020E0502030303020204" pitchFamily="34" charset="0"/>
              </a:rPr>
              <a:t>En el acumulado hasta el mes de julio, el comportamiento de los precios ha sido decepcionante</a:t>
            </a:r>
            <a:r>
              <a:rPr lang="es-ES" sz="1400" dirty="0">
                <a:solidFill>
                  <a:srgbClr val="000000"/>
                </a:solidFill>
                <a:latin typeface="Candara" panose="020E0502030303020204" pitchFamily="34" charset="0"/>
              </a:rPr>
              <a:t>. Todos los segmentos de precio caen en esta comparación, pero el rango que menos disminuye es el de los vinos entre US$40 y 50/caja, con cerca de -3,8% en volumen y valor. En cambio, los vinos de mayor valor (&gt; a US$60/caja) son los más golpeados, con una baja de -13% en volumen y de -20% en valor en comparación al mismo período anterior.</a:t>
            </a:r>
          </a:p>
          <a:p>
            <a:pPr marL="179388" indent="-179388" algn="just">
              <a:lnSpc>
                <a:spcPct val="80000"/>
              </a:lnSpc>
              <a:spcAft>
                <a:spcPts val="600"/>
              </a:spcAft>
              <a:buFont typeface="Arial" panose="020B0604020202020204" pitchFamily="34" charset="0"/>
              <a:buChar char="•"/>
            </a:pPr>
            <a:r>
              <a:rPr lang="es-ES" sz="1400" b="1" dirty="0">
                <a:solidFill>
                  <a:srgbClr val="000000"/>
                </a:solidFill>
                <a:latin typeface="Candara" panose="020E0502030303020204" pitchFamily="34" charset="0"/>
              </a:rPr>
              <a:t>En doce meses se refleja el magro desempeño del año, con una baja en el precio promedio en todos los rangos de precio</a:t>
            </a:r>
            <a:r>
              <a:rPr lang="es-ES" sz="1400" dirty="0">
                <a:solidFill>
                  <a:srgbClr val="000000"/>
                </a:solidFill>
                <a:latin typeface="Candara" panose="020E0502030303020204" pitchFamily="34" charset="0"/>
              </a:rPr>
              <a:t>. Eso sí, los vinos de US$40 a 50/caja, que representan el 5,5% de las exportaciones en volumen y el 8,9% de su valor, registran una baja más acotada de -1,9% en volumen y de -2,1% en valor. Los vinos que disminuyen en mayor medida son los sobre US$60/caja, con -15,8% en valor respecto del mismo ciclo anterior.</a:t>
            </a:r>
          </a:p>
        </p:txBody>
      </p:sp>
      <p:graphicFrame>
        <p:nvGraphicFramePr>
          <p:cNvPr id="19" name="Gráfico 18">
            <a:extLst>
              <a:ext uri="{FF2B5EF4-FFF2-40B4-BE49-F238E27FC236}">
                <a16:creationId xmlns:a16="http://schemas.microsoft.com/office/drawing/2014/main" id="{00000000-0008-0000-0400-000002000000}"/>
              </a:ext>
            </a:extLst>
          </p:cNvPr>
          <p:cNvGraphicFramePr>
            <a:graphicFrameLocks/>
          </p:cNvGraphicFramePr>
          <p:nvPr>
            <p:extLst>
              <p:ext uri="{D42A27DB-BD31-4B8C-83A1-F6EECF244321}">
                <p14:modId xmlns:p14="http://schemas.microsoft.com/office/powerpoint/2010/main" val="2243729725"/>
              </p:ext>
            </p:extLst>
          </p:nvPr>
        </p:nvGraphicFramePr>
        <p:xfrm>
          <a:off x="5625013" y="872867"/>
          <a:ext cx="2662238" cy="14859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 name="Gráfico 24">
            <a:extLst>
              <a:ext uri="{FF2B5EF4-FFF2-40B4-BE49-F238E27FC236}">
                <a16:creationId xmlns:a16="http://schemas.microsoft.com/office/drawing/2014/main" id="{00000000-0008-0000-0400-000003000000}"/>
              </a:ext>
            </a:extLst>
          </p:cNvPr>
          <p:cNvGraphicFramePr>
            <a:graphicFrameLocks/>
          </p:cNvGraphicFramePr>
          <p:nvPr>
            <p:extLst>
              <p:ext uri="{D42A27DB-BD31-4B8C-83A1-F6EECF244321}">
                <p14:modId xmlns:p14="http://schemas.microsoft.com/office/powerpoint/2010/main" val="3925121588"/>
              </p:ext>
            </p:extLst>
          </p:nvPr>
        </p:nvGraphicFramePr>
        <p:xfrm>
          <a:off x="9263688" y="926789"/>
          <a:ext cx="2667000" cy="142875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7" name="Gráfico 26">
            <a:extLst>
              <a:ext uri="{FF2B5EF4-FFF2-40B4-BE49-F238E27FC236}">
                <a16:creationId xmlns:a16="http://schemas.microsoft.com/office/drawing/2014/main" id="{00000000-0008-0000-0400-000007000000}"/>
              </a:ext>
            </a:extLst>
          </p:cNvPr>
          <p:cNvGraphicFramePr>
            <a:graphicFrameLocks/>
          </p:cNvGraphicFramePr>
          <p:nvPr>
            <p:extLst>
              <p:ext uri="{D42A27DB-BD31-4B8C-83A1-F6EECF244321}">
                <p14:modId xmlns:p14="http://schemas.microsoft.com/office/powerpoint/2010/main" val="1918356125"/>
              </p:ext>
            </p:extLst>
          </p:nvPr>
        </p:nvGraphicFramePr>
        <p:xfrm>
          <a:off x="5595902" y="2500442"/>
          <a:ext cx="2662238" cy="154330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4" name="Gráfico 33">
            <a:extLst>
              <a:ext uri="{FF2B5EF4-FFF2-40B4-BE49-F238E27FC236}">
                <a16:creationId xmlns:a16="http://schemas.microsoft.com/office/drawing/2014/main" id="{00000000-0008-0000-0400-000004000000}"/>
              </a:ext>
            </a:extLst>
          </p:cNvPr>
          <p:cNvGraphicFramePr>
            <a:graphicFrameLocks/>
          </p:cNvGraphicFramePr>
          <p:nvPr>
            <p:extLst>
              <p:ext uri="{D42A27DB-BD31-4B8C-83A1-F6EECF244321}">
                <p14:modId xmlns:p14="http://schemas.microsoft.com/office/powerpoint/2010/main" val="159044611"/>
              </p:ext>
            </p:extLst>
          </p:nvPr>
        </p:nvGraphicFramePr>
        <p:xfrm>
          <a:off x="9270512" y="2541938"/>
          <a:ext cx="2662238" cy="147565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5" name="Gráfico 34">
            <a:extLst>
              <a:ext uri="{FF2B5EF4-FFF2-40B4-BE49-F238E27FC236}">
                <a16:creationId xmlns:a16="http://schemas.microsoft.com/office/drawing/2014/main" id="{00000000-0008-0000-0400-000006000000}"/>
              </a:ext>
            </a:extLst>
          </p:cNvPr>
          <p:cNvGraphicFramePr>
            <a:graphicFrameLocks/>
          </p:cNvGraphicFramePr>
          <p:nvPr>
            <p:extLst>
              <p:ext uri="{D42A27DB-BD31-4B8C-83A1-F6EECF244321}">
                <p14:modId xmlns:p14="http://schemas.microsoft.com/office/powerpoint/2010/main" val="1748557017"/>
              </p:ext>
            </p:extLst>
          </p:nvPr>
        </p:nvGraphicFramePr>
        <p:xfrm>
          <a:off x="5520777" y="4270580"/>
          <a:ext cx="5705476" cy="16873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7" name="Gráfico 36">
            <a:extLst>
              <a:ext uri="{FF2B5EF4-FFF2-40B4-BE49-F238E27FC236}">
                <a16:creationId xmlns:a16="http://schemas.microsoft.com/office/drawing/2014/main" id="{00000000-0008-0000-0400-000005000000}"/>
              </a:ext>
            </a:extLst>
          </p:cNvPr>
          <p:cNvGraphicFramePr>
            <a:graphicFrameLocks/>
          </p:cNvGraphicFramePr>
          <p:nvPr>
            <p:extLst>
              <p:ext uri="{D42A27DB-BD31-4B8C-83A1-F6EECF244321}">
                <p14:modId xmlns:p14="http://schemas.microsoft.com/office/powerpoint/2010/main" val="1325805971"/>
              </p:ext>
            </p:extLst>
          </p:nvPr>
        </p:nvGraphicFramePr>
        <p:xfrm>
          <a:off x="9280146" y="4167004"/>
          <a:ext cx="2690813" cy="1467376"/>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1439123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12448" y="88926"/>
            <a:ext cx="10767104" cy="911983"/>
          </a:xfrm>
        </p:spPr>
        <p:txBody>
          <a:bodyPr>
            <a:normAutofit/>
          </a:bodyPr>
          <a:lstStyle/>
          <a:p>
            <a:pPr algn="ctr"/>
            <a:r>
              <a:rPr lang="es-ES" dirty="0"/>
              <a:t>Precio promedio exportaciones</a:t>
            </a:r>
            <a:endParaRPr lang="es-ES" sz="3200" dirty="0"/>
          </a:p>
        </p:txBody>
      </p:sp>
      <p:sp>
        <p:nvSpPr>
          <p:cNvPr id="6" name="CuadroTexto 5"/>
          <p:cNvSpPr txBox="1"/>
          <p:nvPr/>
        </p:nvSpPr>
        <p:spPr>
          <a:xfrm>
            <a:off x="5899637" y="1264390"/>
            <a:ext cx="5440716" cy="2031325"/>
          </a:xfrm>
          <a:prstGeom prst="rect">
            <a:avLst/>
          </a:prstGeom>
          <a:noFill/>
        </p:spPr>
        <p:txBody>
          <a:bodyPr wrap="square" rtlCol="0" anchor="t">
            <a:spAutoFit/>
          </a:bodyPr>
          <a:lstStyle/>
          <a:p>
            <a:pPr algn="just">
              <a:spcAft>
                <a:spcPts val="600"/>
              </a:spcAft>
            </a:pPr>
            <a:r>
              <a:rPr lang="es-ES" sz="1400" b="1" dirty="0">
                <a:latin typeface="Candara" panose="020E0502030303020204" pitchFamily="34" charset="0"/>
              </a:rPr>
              <a:t>En el período enero-julio el precio promedio de las exportaciones de vino total es de US$2,2/litro, un 2,6% por sobre lo registrado en el mismo acumulado de 2025</a:t>
            </a:r>
            <a:r>
              <a:rPr lang="es-ES" sz="1400" dirty="0">
                <a:latin typeface="Candara" panose="020E0502030303020204" pitchFamily="34" charset="0"/>
              </a:rPr>
              <a:t>. Esta variación refleja el alza del precio promedio de los vinos a granel, que con US$0,86/litro, anotan un aumento de 9,5% y la relativa mantención de los precios del vino embotellado (-0,3%), con US$27,1/caja. Con mucho menor ponderación, incide la leve baja en el precio de los vinos espumantes (-0,8%), con US$34,4/caja y la disminución de -14,3% en el precio de los vinos envasados, con US$1,65/litro.</a:t>
            </a:r>
          </a:p>
        </p:txBody>
      </p:sp>
      <p:sp>
        <p:nvSpPr>
          <p:cNvPr id="19" name="CuadroTexto 18"/>
          <p:cNvSpPr txBox="1"/>
          <p:nvPr/>
        </p:nvSpPr>
        <p:spPr>
          <a:xfrm>
            <a:off x="9107488" y="6143409"/>
            <a:ext cx="2932112" cy="261610"/>
          </a:xfrm>
          <a:prstGeom prst="rect">
            <a:avLst/>
          </a:prstGeom>
          <a:noFill/>
        </p:spPr>
        <p:txBody>
          <a:bodyPr wrap="square" rtlCol="0">
            <a:spAutoFit/>
          </a:bodyPr>
          <a:lstStyle/>
          <a:p>
            <a:r>
              <a:rPr lang="es-ES" sz="1100" dirty="0">
                <a:latin typeface="Candara" panose="020E0502030303020204" pitchFamily="34" charset="0"/>
              </a:rPr>
              <a:t>Fuente: Elaboración propia a partir de </a:t>
            </a:r>
            <a:r>
              <a:rPr lang="es-ES" sz="1100" dirty="0" err="1">
                <a:latin typeface="Candara" panose="020E0502030303020204" pitchFamily="34" charset="0"/>
              </a:rPr>
              <a:t>Intelvid</a:t>
            </a:r>
            <a:r>
              <a:rPr lang="es-ES" sz="1100" dirty="0">
                <a:latin typeface="Candara" panose="020E0502030303020204" pitchFamily="34" charset="0"/>
              </a:rPr>
              <a:t>.</a:t>
            </a:r>
          </a:p>
        </p:txBody>
      </p:sp>
      <p:sp>
        <p:nvSpPr>
          <p:cNvPr id="14" name="CuadroTexto 13">
            <a:extLst>
              <a:ext uri="{FF2B5EF4-FFF2-40B4-BE49-F238E27FC236}">
                <a16:creationId xmlns:a16="http://schemas.microsoft.com/office/drawing/2014/main" id="{D686B7BE-3460-4A20-86D0-CA2F2DCC2228}"/>
              </a:ext>
            </a:extLst>
          </p:cNvPr>
          <p:cNvSpPr txBox="1"/>
          <p:nvPr/>
        </p:nvSpPr>
        <p:spPr>
          <a:xfrm>
            <a:off x="559430" y="3973263"/>
            <a:ext cx="4961557" cy="1600438"/>
          </a:xfrm>
          <a:prstGeom prst="rect">
            <a:avLst/>
          </a:prstGeom>
          <a:noFill/>
        </p:spPr>
        <p:txBody>
          <a:bodyPr wrap="square" rtlCol="0" anchor="t">
            <a:spAutoFit/>
          </a:bodyPr>
          <a:lstStyle/>
          <a:p>
            <a:pPr algn="just">
              <a:spcAft>
                <a:spcPts val="600"/>
              </a:spcAft>
            </a:pPr>
            <a:r>
              <a:rPr lang="es-ES" sz="1400" b="1" dirty="0">
                <a:latin typeface="Candara" panose="020E0502030303020204" pitchFamily="34" charset="0"/>
              </a:rPr>
              <a:t>En doce meses y entre nuestros destinos Top 10, Canadá ostenta el mayor precio promedio, con US$35,5/caja, seguida de China, con US$34,6/caja y Holanda, con US$31,3/caja</a:t>
            </a:r>
            <a:r>
              <a:rPr lang="es-ES" sz="1400" dirty="0">
                <a:latin typeface="Candara" panose="020E0502030303020204" pitchFamily="34" charset="0"/>
              </a:rPr>
              <a:t>. Los mercados con aumento de precio en este ciclo son: Brasil, Reino Unido, Canadá, Holanda, México e Irlanda. En tanto, Rusia se mantiene, mientras que Japón, China y EE.UU. disminuyen en comparación al mismo año móvil anterior.</a:t>
            </a:r>
          </a:p>
        </p:txBody>
      </p:sp>
      <p:graphicFrame>
        <p:nvGraphicFramePr>
          <p:cNvPr id="4" name="Gráfico 3">
            <a:extLst>
              <a:ext uri="{FF2B5EF4-FFF2-40B4-BE49-F238E27FC236}">
                <a16:creationId xmlns:a16="http://schemas.microsoft.com/office/drawing/2014/main" id="{00000000-0008-0000-0900-000003000000}"/>
              </a:ext>
            </a:extLst>
          </p:cNvPr>
          <p:cNvGraphicFramePr>
            <a:graphicFrameLocks/>
          </p:cNvGraphicFramePr>
          <p:nvPr>
            <p:extLst>
              <p:ext uri="{D42A27DB-BD31-4B8C-83A1-F6EECF244321}">
                <p14:modId xmlns:p14="http://schemas.microsoft.com/office/powerpoint/2010/main" val="2883685494"/>
              </p:ext>
            </p:extLst>
          </p:nvPr>
        </p:nvGraphicFramePr>
        <p:xfrm>
          <a:off x="363109" y="1099127"/>
          <a:ext cx="5354200" cy="247303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Gráfico 4">
            <a:extLst>
              <a:ext uri="{FF2B5EF4-FFF2-40B4-BE49-F238E27FC236}">
                <a16:creationId xmlns:a16="http://schemas.microsoft.com/office/drawing/2014/main" id="{00000000-0008-0000-0900-000005000000}"/>
              </a:ext>
            </a:extLst>
          </p:cNvPr>
          <p:cNvGraphicFramePr>
            <a:graphicFrameLocks/>
          </p:cNvGraphicFramePr>
          <p:nvPr>
            <p:extLst>
              <p:ext uri="{D42A27DB-BD31-4B8C-83A1-F6EECF244321}">
                <p14:modId xmlns:p14="http://schemas.microsoft.com/office/powerpoint/2010/main" val="3978307950"/>
              </p:ext>
            </p:extLst>
          </p:nvPr>
        </p:nvGraphicFramePr>
        <p:xfrm>
          <a:off x="5838693" y="3438872"/>
          <a:ext cx="5562601" cy="246697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Objeto 7">
            <a:extLst>
              <a:ext uri="{FF2B5EF4-FFF2-40B4-BE49-F238E27FC236}">
                <a16:creationId xmlns:a16="http://schemas.microsoft.com/office/drawing/2014/main" id="{52FF7D76-D906-7BBC-C745-07B208AF6B37}"/>
              </a:ext>
            </a:extLst>
          </p:cNvPr>
          <p:cNvGraphicFramePr>
            <a:graphicFrameLocks noChangeAspect="1"/>
          </p:cNvGraphicFramePr>
          <p:nvPr>
            <p:extLst>
              <p:ext uri="{D42A27DB-BD31-4B8C-83A1-F6EECF244321}">
                <p14:modId xmlns:p14="http://schemas.microsoft.com/office/powerpoint/2010/main" val="4041267249"/>
              </p:ext>
            </p:extLst>
          </p:nvPr>
        </p:nvGraphicFramePr>
        <p:xfrm>
          <a:off x="6091107" y="5706779"/>
          <a:ext cx="5057775" cy="200025"/>
        </p:xfrm>
        <a:graphic>
          <a:graphicData uri="http://schemas.openxmlformats.org/presentationml/2006/ole">
            <mc:AlternateContent xmlns:mc="http://schemas.openxmlformats.org/markup-compatibility/2006">
              <mc:Choice xmlns:v="urn:schemas-microsoft-com:vml" Requires="v">
                <p:oleObj name="Worksheet" r:id="rId5" imgW="5057829" imgH="200179" progId="Excel.Sheet.12">
                  <p:link/>
                </p:oleObj>
              </mc:Choice>
              <mc:Fallback>
                <p:oleObj name="Worksheet" r:id="rId5" imgW="5057829" imgH="200179" progId="Excel.Sheet.12">
                  <p:link/>
                  <p:pic>
                    <p:nvPicPr>
                      <p:cNvPr id="0" name=""/>
                      <p:cNvPicPr/>
                      <p:nvPr/>
                    </p:nvPicPr>
                    <p:blipFill>
                      <a:blip r:embed="rId6"/>
                      <a:stretch>
                        <a:fillRect/>
                      </a:stretch>
                    </p:blipFill>
                    <p:spPr>
                      <a:xfrm>
                        <a:off x="6091107" y="5706779"/>
                        <a:ext cx="5057775" cy="200025"/>
                      </a:xfrm>
                      <a:prstGeom prst="rect">
                        <a:avLst/>
                      </a:prstGeom>
                    </p:spPr>
                  </p:pic>
                </p:oleObj>
              </mc:Fallback>
            </mc:AlternateContent>
          </a:graphicData>
        </a:graphic>
      </p:graphicFrame>
    </p:spTree>
    <p:extLst>
      <p:ext uri="{BB962C8B-B14F-4D97-AF65-F5344CB8AC3E}">
        <p14:creationId xmlns:p14="http://schemas.microsoft.com/office/powerpoint/2010/main" val="3246869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Gráfico 24">
            <a:extLst>
              <a:ext uri="{FF2B5EF4-FFF2-40B4-BE49-F238E27FC236}">
                <a16:creationId xmlns:a16="http://schemas.microsoft.com/office/drawing/2014/main" id="{00000000-0008-0000-0600-000009000000}"/>
              </a:ext>
            </a:extLst>
          </p:cNvPr>
          <p:cNvGraphicFramePr>
            <a:graphicFrameLocks/>
          </p:cNvGraphicFramePr>
          <p:nvPr>
            <p:extLst>
              <p:ext uri="{D42A27DB-BD31-4B8C-83A1-F6EECF244321}">
                <p14:modId xmlns:p14="http://schemas.microsoft.com/office/powerpoint/2010/main" val="3294197658"/>
              </p:ext>
            </p:extLst>
          </p:nvPr>
        </p:nvGraphicFramePr>
        <p:xfrm>
          <a:off x="430549" y="4229570"/>
          <a:ext cx="6003119" cy="166902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Gráfico 22">
            <a:extLst>
              <a:ext uri="{FF2B5EF4-FFF2-40B4-BE49-F238E27FC236}">
                <a16:creationId xmlns:a16="http://schemas.microsoft.com/office/drawing/2014/main" id="{00000000-0008-0000-0600-000008000000}"/>
              </a:ext>
            </a:extLst>
          </p:cNvPr>
          <p:cNvGraphicFramePr>
            <a:graphicFrameLocks/>
          </p:cNvGraphicFramePr>
          <p:nvPr>
            <p:extLst>
              <p:ext uri="{D42A27DB-BD31-4B8C-83A1-F6EECF244321}">
                <p14:modId xmlns:p14="http://schemas.microsoft.com/office/powerpoint/2010/main" val="711102274"/>
              </p:ext>
            </p:extLst>
          </p:nvPr>
        </p:nvGraphicFramePr>
        <p:xfrm>
          <a:off x="390236" y="2432801"/>
          <a:ext cx="5999163" cy="160838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9" name="Gráfico 18">
            <a:extLst>
              <a:ext uri="{FF2B5EF4-FFF2-40B4-BE49-F238E27FC236}">
                <a16:creationId xmlns:a16="http://schemas.microsoft.com/office/drawing/2014/main" id="{00000000-0008-0000-0600-000005000000}"/>
              </a:ext>
            </a:extLst>
          </p:cNvPr>
          <p:cNvGraphicFramePr>
            <a:graphicFrameLocks/>
          </p:cNvGraphicFramePr>
          <p:nvPr>
            <p:extLst>
              <p:ext uri="{D42A27DB-BD31-4B8C-83A1-F6EECF244321}">
                <p14:modId xmlns:p14="http://schemas.microsoft.com/office/powerpoint/2010/main" val="2200842791"/>
              </p:ext>
            </p:extLst>
          </p:nvPr>
        </p:nvGraphicFramePr>
        <p:xfrm>
          <a:off x="352382" y="726636"/>
          <a:ext cx="5999163" cy="1558096"/>
        </p:xfrm>
        <a:graphic>
          <a:graphicData uri="http://schemas.openxmlformats.org/drawingml/2006/chart">
            <c:chart xmlns:c="http://schemas.openxmlformats.org/drawingml/2006/chart" xmlns:r="http://schemas.openxmlformats.org/officeDocument/2006/relationships" r:id="rId5"/>
          </a:graphicData>
        </a:graphic>
      </p:graphicFrame>
      <p:sp>
        <p:nvSpPr>
          <p:cNvPr id="35" name="CuadroTexto 34"/>
          <p:cNvSpPr txBox="1"/>
          <p:nvPr/>
        </p:nvSpPr>
        <p:spPr>
          <a:xfrm>
            <a:off x="3936563" y="829872"/>
            <a:ext cx="2368679" cy="384721"/>
          </a:xfrm>
          <a:prstGeom prst="rect">
            <a:avLst/>
          </a:prstGeom>
          <a:solidFill>
            <a:schemeClr val="accent3">
              <a:lumMod val="10000"/>
              <a:lumOff val="90000"/>
              <a:alpha val="80000"/>
            </a:schemeClr>
          </a:solidFill>
        </p:spPr>
        <p:txBody>
          <a:bodyPr wrap="square" tIns="0" bIns="0" rtlCol="0">
            <a:spAutoFit/>
          </a:bodyPr>
          <a:lstStyle/>
          <a:p>
            <a:pPr algn="ctr"/>
            <a:r>
              <a:rPr lang="es-ES" sz="1400" dirty="0">
                <a:solidFill>
                  <a:schemeClr val="tx1">
                    <a:lumMod val="75000"/>
                    <a:lumOff val="25000"/>
                  </a:schemeClr>
                </a:solidFill>
                <a:latin typeface="Candara" panose="020E0502030303020204" pitchFamily="34" charset="0"/>
              </a:rPr>
              <a:t>Julio</a:t>
            </a:r>
          </a:p>
          <a:p>
            <a:pPr algn="ctr"/>
            <a:r>
              <a:rPr lang="es-ES" sz="1100" dirty="0">
                <a:solidFill>
                  <a:schemeClr val="tx1">
                    <a:lumMod val="75000"/>
                    <a:lumOff val="25000"/>
                  </a:schemeClr>
                </a:solidFill>
                <a:latin typeface="Candara" panose="020E0502030303020204" pitchFamily="34" charset="0"/>
              </a:rPr>
              <a:t>Millones de US$</a:t>
            </a:r>
          </a:p>
        </p:txBody>
      </p:sp>
      <p:sp>
        <p:nvSpPr>
          <p:cNvPr id="2" name="Título 1"/>
          <p:cNvSpPr>
            <a:spLocks noGrp="1"/>
          </p:cNvSpPr>
          <p:nvPr>
            <p:ph type="title"/>
          </p:nvPr>
        </p:nvSpPr>
        <p:spPr>
          <a:xfrm>
            <a:off x="702527" y="168699"/>
            <a:ext cx="10515600" cy="490284"/>
          </a:xfrm>
        </p:spPr>
        <p:txBody>
          <a:bodyPr>
            <a:normAutofit fontScale="90000"/>
          </a:bodyPr>
          <a:lstStyle/>
          <a:p>
            <a:pPr algn="ctr"/>
            <a:r>
              <a:rPr lang="es-ES" dirty="0"/>
              <a:t>Principales destinos vino embotellado</a:t>
            </a:r>
          </a:p>
        </p:txBody>
      </p:sp>
      <p:sp>
        <p:nvSpPr>
          <p:cNvPr id="31" name="CuadroTexto 30"/>
          <p:cNvSpPr txBox="1"/>
          <p:nvPr/>
        </p:nvSpPr>
        <p:spPr>
          <a:xfrm>
            <a:off x="3562459" y="6131364"/>
            <a:ext cx="3357728" cy="261610"/>
          </a:xfrm>
          <a:prstGeom prst="rect">
            <a:avLst/>
          </a:prstGeom>
          <a:noFill/>
        </p:spPr>
        <p:txBody>
          <a:bodyPr wrap="square" rtlCol="0">
            <a:spAutoFit/>
          </a:bodyPr>
          <a:lstStyle/>
          <a:p>
            <a:r>
              <a:rPr lang="es-ES" sz="1100" dirty="0">
                <a:latin typeface="Candara" panose="020E0502030303020204" pitchFamily="34" charset="0"/>
              </a:rPr>
              <a:t>Fuente: Elaboración propia a partir de </a:t>
            </a:r>
            <a:r>
              <a:rPr lang="es-ES" sz="1100" dirty="0" err="1">
                <a:latin typeface="Candara" panose="020E0502030303020204" pitchFamily="34" charset="0"/>
              </a:rPr>
              <a:t>Intelvid</a:t>
            </a:r>
            <a:r>
              <a:rPr lang="es-ES" sz="1100" dirty="0">
                <a:latin typeface="Candara" panose="020E0502030303020204" pitchFamily="34" charset="0"/>
              </a:rPr>
              <a:t>.</a:t>
            </a:r>
          </a:p>
        </p:txBody>
      </p:sp>
      <p:sp>
        <p:nvSpPr>
          <p:cNvPr id="28" name="CuadroTexto 27"/>
          <p:cNvSpPr txBox="1"/>
          <p:nvPr/>
        </p:nvSpPr>
        <p:spPr>
          <a:xfrm>
            <a:off x="3938765" y="4177857"/>
            <a:ext cx="2363758" cy="384721"/>
          </a:xfrm>
          <a:prstGeom prst="rect">
            <a:avLst/>
          </a:prstGeom>
          <a:solidFill>
            <a:schemeClr val="accent3">
              <a:lumMod val="10000"/>
              <a:lumOff val="90000"/>
              <a:alpha val="80000"/>
            </a:schemeClr>
          </a:solidFill>
        </p:spPr>
        <p:txBody>
          <a:bodyPr wrap="square" tIns="0" bIns="0" rtlCol="0">
            <a:spAutoFit/>
          </a:bodyPr>
          <a:lstStyle/>
          <a:p>
            <a:pPr algn="ctr"/>
            <a:r>
              <a:rPr lang="es-ES" sz="1400" dirty="0">
                <a:solidFill>
                  <a:schemeClr val="tx1">
                    <a:lumMod val="75000"/>
                    <a:lumOff val="25000"/>
                  </a:schemeClr>
                </a:solidFill>
                <a:latin typeface="Candara" panose="020E0502030303020204" pitchFamily="34" charset="0"/>
              </a:rPr>
              <a:t>12 meses</a:t>
            </a:r>
          </a:p>
          <a:p>
            <a:pPr algn="ctr"/>
            <a:r>
              <a:rPr lang="es-ES" sz="1100" dirty="0">
                <a:solidFill>
                  <a:schemeClr val="tx1">
                    <a:lumMod val="75000"/>
                    <a:lumOff val="25000"/>
                  </a:schemeClr>
                </a:solidFill>
                <a:latin typeface="Candara" panose="020E0502030303020204" pitchFamily="34" charset="0"/>
              </a:rPr>
              <a:t>Millones de US$</a:t>
            </a:r>
          </a:p>
        </p:txBody>
      </p:sp>
      <p:cxnSp>
        <p:nvCxnSpPr>
          <p:cNvPr id="29" name="Conector recto 28"/>
          <p:cNvCxnSpPr>
            <a:cxnSpLocks/>
          </p:cNvCxnSpPr>
          <p:nvPr/>
        </p:nvCxnSpPr>
        <p:spPr>
          <a:xfrm>
            <a:off x="1627025" y="4177857"/>
            <a:ext cx="4663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Conector recto 25"/>
          <p:cNvCxnSpPr>
            <a:cxnSpLocks/>
          </p:cNvCxnSpPr>
          <p:nvPr/>
        </p:nvCxnSpPr>
        <p:spPr>
          <a:xfrm>
            <a:off x="1076643" y="2687452"/>
            <a:ext cx="4663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CuadroTexto 26"/>
          <p:cNvSpPr txBox="1"/>
          <p:nvPr/>
        </p:nvSpPr>
        <p:spPr>
          <a:xfrm>
            <a:off x="3956979" y="2495092"/>
            <a:ext cx="2363758" cy="384721"/>
          </a:xfrm>
          <a:prstGeom prst="rect">
            <a:avLst/>
          </a:prstGeom>
          <a:solidFill>
            <a:schemeClr val="accent3">
              <a:lumMod val="10000"/>
              <a:lumOff val="90000"/>
              <a:alpha val="80000"/>
            </a:schemeClr>
          </a:solidFill>
        </p:spPr>
        <p:txBody>
          <a:bodyPr wrap="square" tIns="0" bIns="0" rtlCol="0">
            <a:spAutoFit/>
          </a:bodyPr>
          <a:lstStyle/>
          <a:p>
            <a:pPr algn="ctr"/>
            <a:r>
              <a:rPr lang="es-ES" sz="1400" dirty="0">
                <a:solidFill>
                  <a:schemeClr val="tx1">
                    <a:lumMod val="75000"/>
                    <a:lumOff val="25000"/>
                  </a:schemeClr>
                </a:solidFill>
                <a:latin typeface="Candara" panose="020E0502030303020204" pitchFamily="34" charset="0"/>
              </a:rPr>
              <a:t>Acumulado Año</a:t>
            </a:r>
          </a:p>
          <a:p>
            <a:pPr algn="ctr"/>
            <a:r>
              <a:rPr lang="es-ES" sz="1100" dirty="0">
                <a:solidFill>
                  <a:schemeClr val="tx1">
                    <a:lumMod val="75000"/>
                    <a:lumOff val="25000"/>
                  </a:schemeClr>
                </a:solidFill>
                <a:latin typeface="Candara" panose="020E0502030303020204" pitchFamily="34" charset="0"/>
              </a:rPr>
              <a:t>Millones de US$</a:t>
            </a:r>
          </a:p>
        </p:txBody>
      </p:sp>
      <p:sp>
        <p:nvSpPr>
          <p:cNvPr id="33" name="CuadroTexto 32"/>
          <p:cNvSpPr txBox="1"/>
          <p:nvPr/>
        </p:nvSpPr>
        <p:spPr>
          <a:xfrm>
            <a:off x="6705601" y="726637"/>
            <a:ext cx="5042374" cy="5493812"/>
          </a:xfrm>
          <a:prstGeom prst="rect">
            <a:avLst/>
          </a:prstGeom>
          <a:noFill/>
        </p:spPr>
        <p:txBody>
          <a:bodyPr wrap="square" rtlCol="0">
            <a:spAutoFit/>
          </a:bodyPr>
          <a:lstStyle/>
          <a:p>
            <a:pPr marL="179388" indent="-179388" algn="just">
              <a:buFont typeface="Arial" panose="020B0604020202020204" pitchFamily="34" charset="0"/>
              <a:buChar char="•"/>
            </a:pPr>
            <a:r>
              <a:rPr lang="es-MX" sz="1350" b="1" dirty="0">
                <a:latin typeface="Candara" panose="020E0502030303020204" pitchFamily="34" charset="0"/>
              </a:rPr>
              <a:t>Varios mercados retrocedieron de manera importante este mes</a:t>
            </a:r>
            <a:r>
              <a:rPr lang="es-MX" sz="1350" dirty="0">
                <a:latin typeface="Candara" panose="020E0502030303020204" pitchFamily="34" charset="0"/>
              </a:rPr>
              <a:t>, pero EE.UU. es el que registra la caída más rotunda en términos porcentuales (-36% en volumen y -47% en valor) y absolutos, dando cuenta del impacto de la imposición de aranceles en el comercio de vinos. Brasil, el principal mercado, también cae este mes, junto con Japón, Canadá, Holanda, Colombia e Irlanda. Por el contrario, China, Reino Unido y México mostraron un buen desempeño en comparación con julio 2025.</a:t>
            </a:r>
          </a:p>
          <a:p>
            <a:pPr algn="just"/>
            <a:endParaRPr lang="es-ES" sz="1350" b="1" dirty="0">
              <a:latin typeface="Candara" panose="020E0502030303020204" pitchFamily="34" charset="0"/>
            </a:endParaRPr>
          </a:p>
          <a:p>
            <a:pPr marL="179388" indent="-179388" algn="just">
              <a:buFont typeface="Arial" panose="020B0604020202020204" pitchFamily="34" charset="0"/>
              <a:buChar char="•"/>
            </a:pPr>
            <a:r>
              <a:rPr lang="es-ES" sz="1350" b="1" dirty="0">
                <a:latin typeface="Candara" panose="020E0502030303020204" pitchFamily="34" charset="0"/>
              </a:rPr>
              <a:t>En lo que va del año, Brasil acumula 5 millones de cajas por un valor de US$124 millones, concentrando cerca del 20% de nuestras exportaciones en volumen y valor</a:t>
            </a:r>
            <a:r>
              <a:rPr lang="es-ES" sz="1350" dirty="0">
                <a:latin typeface="Candara" panose="020E0502030303020204" pitchFamily="34" charset="0"/>
              </a:rPr>
              <a:t>. Este mercado ha destacado por su crecimiento en los últimos años y sigue a buen ritmo, con un incremento de 8,8% en volumen y de 4,8% en valor en comparación al mismo lapso del año anterior. Otros destinos con cifras positivas este año son México y Canadá, aunque sólo en valor. Estados Unidos ya acumula una baja de 26% en volumen y 33,6% en valor.</a:t>
            </a:r>
          </a:p>
          <a:p>
            <a:pPr marL="179388" indent="-179388" algn="just">
              <a:buFont typeface="Arial" panose="020B0604020202020204" pitchFamily="34" charset="0"/>
              <a:buChar char="•"/>
            </a:pPr>
            <a:r>
              <a:rPr lang="es-ES" sz="1350" b="1" dirty="0">
                <a:latin typeface="Candara" panose="020E0502030303020204" pitchFamily="34" charset="0"/>
              </a:rPr>
              <a:t>En el análisis a doce meses, Brasil es por lejos nuestro principal destino. A este mercado se han enviado 8,7 millones de cajas por un valor de US$217 millones</a:t>
            </a:r>
            <a:r>
              <a:rPr lang="es-ES" sz="1350" dirty="0">
                <a:latin typeface="Candara" panose="020E0502030303020204" pitchFamily="34" charset="0"/>
              </a:rPr>
              <a:t>, con un crecimiento en este ciclo de 1,5% en volumen y de 4,3% en valor. Los destinos con comportamiento positivo en esta comparación son México y Rusia, además de Canadá que sólo crece en valor. Por el contrario, se observan bajas importantes para Reino Unido, Japón, China, Estados Unidos, Holanda e Irlanda.</a:t>
            </a:r>
          </a:p>
        </p:txBody>
      </p:sp>
      <p:graphicFrame>
        <p:nvGraphicFramePr>
          <p:cNvPr id="3" name="Objeto 2"/>
          <p:cNvGraphicFramePr>
            <a:graphicFrameLocks noChangeAspect="1"/>
          </p:cNvGraphicFramePr>
          <p:nvPr>
            <p:extLst>
              <p:ext uri="{D42A27DB-BD31-4B8C-83A1-F6EECF244321}">
                <p14:modId xmlns:p14="http://schemas.microsoft.com/office/powerpoint/2010/main" val="1910633768"/>
              </p:ext>
            </p:extLst>
          </p:nvPr>
        </p:nvGraphicFramePr>
        <p:xfrm>
          <a:off x="547688" y="2236788"/>
          <a:ext cx="5721350" cy="200025"/>
        </p:xfrm>
        <a:graphic>
          <a:graphicData uri="http://schemas.openxmlformats.org/presentationml/2006/ole">
            <mc:AlternateContent xmlns:mc="http://schemas.openxmlformats.org/markup-compatibility/2006">
              <mc:Choice xmlns:v="urn:schemas-microsoft-com:vml" Requires="v">
                <p:oleObj name="Worksheet" r:id="rId6" imgW="6105485" imgH="200179" progId="Excel.Sheet.12">
                  <p:link/>
                </p:oleObj>
              </mc:Choice>
              <mc:Fallback>
                <p:oleObj name="Worksheet" r:id="rId6" imgW="6105485" imgH="200179" progId="Excel.Sheet.12">
                  <p:link/>
                  <p:pic>
                    <p:nvPicPr>
                      <p:cNvPr id="0" name=""/>
                      <p:cNvPicPr/>
                      <p:nvPr/>
                    </p:nvPicPr>
                    <p:blipFill>
                      <a:blip r:embed="rId7"/>
                      <a:stretch>
                        <a:fillRect/>
                      </a:stretch>
                    </p:blipFill>
                    <p:spPr>
                      <a:xfrm>
                        <a:off x="547688" y="2236788"/>
                        <a:ext cx="5721350" cy="200025"/>
                      </a:xfrm>
                      <a:prstGeom prst="rect">
                        <a:avLst/>
                      </a:prstGeom>
                    </p:spPr>
                  </p:pic>
                </p:oleObj>
              </mc:Fallback>
            </mc:AlternateContent>
          </a:graphicData>
        </a:graphic>
      </p:graphicFrame>
      <p:graphicFrame>
        <p:nvGraphicFramePr>
          <p:cNvPr id="6" name="Objeto 5"/>
          <p:cNvGraphicFramePr>
            <a:graphicFrameLocks noChangeAspect="1"/>
          </p:cNvGraphicFramePr>
          <p:nvPr>
            <p:extLst>
              <p:ext uri="{D42A27DB-BD31-4B8C-83A1-F6EECF244321}">
                <p14:modId xmlns:p14="http://schemas.microsoft.com/office/powerpoint/2010/main" val="103456421"/>
              </p:ext>
            </p:extLst>
          </p:nvPr>
        </p:nvGraphicFramePr>
        <p:xfrm>
          <a:off x="547688" y="3952875"/>
          <a:ext cx="5721350" cy="200025"/>
        </p:xfrm>
        <a:graphic>
          <a:graphicData uri="http://schemas.openxmlformats.org/presentationml/2006/ole">
            <mc:AlternateContent xmlns:mc="http://schemas.openxmlformats.org/markup-compatibility/2006">
              <mc:Choice xmlns:v="urn:schemas-microsoft-com:vml" Requires="v">
                <p:oleObj name="Worksheet" r:id="rId8" imgW="6105485" imgH="200179" progId="Excel.Sheet.12">
                  <p:link/>
                </p:oleObj>
              </mc:Choice>
              <mc:Fallback>
                <p:oleObj name="Worksheet" r:id="rId8" imgW="6105485" imgH="200179" progId="Excel.Sheet.12">
                  <p:link/>
                  <p:pic>
                    <p:nvPicPr>
                      <p:cNvPr id="0" name=""/>
                      <p:cNvPicPr/>
                      <p:nvPr/>
                    </p:nvPicPr>
                    <p:blipFill>
                      <a:blip r:embed="rId9"/>
                      <a:stretch>
                        <a:fillRect/>
                      </a:stretch>
                    </p:blipFill>
                    <p:spPr>
                      <a:xfrm>
                        <a:off x="547688" y="3952875"/>
                        <a:ext cx="5721350" cy="200025"/>
                      </a:xfrm>
                      <a:prstGeom prst="rect">
                        <a:avLst/>
                      </a:prstGeom>
                    </p:spPr>
                  </p:pic>
                </p:oleObj>
              </mc:Fallback>
            </mc:AlternateContent>
          </a:graphicData>
        </a:graphic>
      </p:graphicFrame>
      <p:graphicFrame>
        <p:nvGraphicFramePr>
          <p:cNvPr id="7" name="Objeto 6"/>
          <p:cNvGraphicFramePr>
            <a:graphicFrameLocks noChangeAspect="1"/>
          </p:cNvGraphicFramePr>
          <p:nvPr>
            <p:extLst>
              <p:ext uri="{D42A27DB-BD31-4B8C-83A1-F6EECF244321}">
                <p14:modId xmlns:p14="http://schemas.microsoft.com/office/powerpoint/2010/main" val="3448251680"/>
              </p:ext>
            </p:extLst>
          </p:nvPr>
        </p:nvGraphicFramePr>
        <p:xfrm>
          <a:off x="546100" y="5813425"/>
          <a:ext cx="5702300" cy="200025"/>
        </p:xfrm>
        <a:graphic>
          <a:graphicData uri="http://schemas.openxmlformats.org/presentationml/2006/ole">
            <mc:AlternateContent xmlns:mc="http://schemas.openxmlformats.org/markup-compatibility/2006">
              <mc:Choice xmlns:v="urn:schemas-microsoft-com:vml" Requires="v">
                <p:oleObj name="Worksheet" r:id="rId10" imgW="6105485" imgH="200179" progId="Excel.Sheet.12">
                  <p:link/>
                </p:oleObj>
              </mc:Choice>
              <mc:Fallback>
                <p:oleObj name="Worksheet" r:id="rId10" imgW="6105485" imgH="200179" progId="Excel.Sheet.12">
                  <p:link/>
                  <p:pic>
                    <p:nvPicPr>
                      <p:cNvPr id="0" name=""/>
                      <p:cNvPicPr/>
                      <p:nvPr/>
                    </p:nvPicPr>
                    <p:blipFill>
                      <a:blip r:embed="rId11"/>
                      <a:stretch>
                        <a:fillRect/>
                      </a:stretch>
                    </p:blipFill>
                    <p:spPr>
                      <a:xfrm>
                        <a:off x="546100" y="5813425"/>
                        <a:ext cx="5702300" cy="200025"/>
                      </a:xfrm>
                      <a:prstGeom prst="rect">
                        <a:avLst/>
                      </a:prstGeom>
                    </p:spPr>
                  </p:pic>
                </p:oleObj>
              </mc:Fallback>
            </mc:AlternateContent>
          </a:graphicData>
        </a:graphic>
      </p:graphicFrame>
    </p:spTree>
    <p:extLst>
      <p:ext uri="{BB962C8B-B14F-4D97-AF65-F5344CB8AC3E}">
        <p14:creationId xmlns:p14="http://schemas.microsoft.com/office/powerpoint/2010/main" val="27601083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CuadroTexto 34"/>
          <p:cNvSpPr txBox="1"/>
          <p:nvPr/>
        </p:nvSpPr>
        <p:spPr>
          <a:xfrm>
            <a:off x="4110153" y="891897"/>
            <a:ext cx="2368679" cy="384721"/>
          </a:xfrm>
          <a:prstGeom prst="rect">
            <a:avLst/>
          </a:prstGeom>
          <a:solidFill>
            <a:schemeClr val="accent1">
              <a:lumMod val="20000"/>
              <a:lumOff val="80000"/>
              <a:alpha val="80000"/>
            </a:schemeClr>
          </a:solidFill>
        </p:spPr>
        <p:txBody>
          <a:bodyPr wrap="square" tIns="0" bIns="0" rtlCol="0">
            <a:spAutoFit/>
          </a:bodyPr>
          <a:lstStyle/>
          <a:p>
            <a:pPr algn="ctr"/>
            <a:r>
              <a:rPr lang="es-ES" sz="1400" dirty="0">
                <a:solidFill>
                  <a:schemeClr val="tx1">
                    <a:lumMod val="75000"/>
                    <a:lumOff val="25000"/>
                  </a:schemeClr>
                </a:solidFill>
                <a:latin typeface="Candara" panose="020E0502030303020204" pitchFamily="34" charset="0"/>
              </a:rPr>
              <a:t>Julio</a:t>
            </a:r>
          </a:p>
          <a:p>
            <a:pPr algn="ctr"/>
            <a:r>
              <a:rPr lang="es-ES" sz="1100" dirty="0">
                <a:solidFill>
                  <a:schemeClr val="tx1">
                    <a:lumMod val="75000"/>
                    <a:lumOff val="25000"/>
                  </a:schemeClr>
                </a:solidFill>
                <a:latin typeface="Candara" panose="020E0502030303020204" pitchFamily="34" charset="0"/>
              </a:rPr>
              <a:t>Millones de US$</a:t>
            </a:r>
          </a:p>
        </p:txBody>
      </p:sp>
      <p:sp>
        <p:nvSpPr>
          <p:cNvPr id="2" name="Título 1"/>
          <p:cNvSpPr>
            <a:spLocks noGrp="1"/>
          </p:cNvSpPr>
          <p:nvPr>
            <p:ph type="title"/>
          </p:nvPr>
        </p:nvSpPr>
        <p:spPr>
          <a:xfrm>
            <a:off x="702527" y="94413"/>
            <a:ext cx="10515600" cy="490284"/>
          </a:xfrm>
        </p:spPr>
        <p:txBody>
          <a:bodyPr>
            <a:normAutofit fontScale="90000"/>
          </a:bodyPr>
          <a:lstStyle/>
          <a:p>
            <a:pPr algn="ctr"/>
            <a:r>
              <a:rPr lang="es-ES" dirty="0"/>
              <a:t>Principales destinos de vinos sobre US$50/caja</a:t>
            </a:r>
          </a:p>
        </p:txBody>
      </p:sp>
      <p:sp>
        <p:nvSpPr>
          <p:cNvPr id="31" name="CuadroTexto 30"/>
          <p:cNvSpPr txBox="1"/>
          <p:nvPr/>
        </p:nvSpPr>
        <p:spPr>
          <a:xfrm>
            <a:off x="4216149" y="6163052"/>
            <a:ext cx="3357728" cy="246221"/>
          </a:xfrm>
          <a:prstGeom prst="rect">
            <a:avLst/>
          </a:prstGeom>
          <a:noFill/>
        </p:spPr>
        <p:txBody>
          <a:bodyPr wrap="square" rtlCol="0">
            <a:spAutoFit/>
          </a:bodyPr>
          <a:lstStyle/>
          <a:p>
            <a:r>
              <a:rPr lang="es-ES" sz="1000" dirty="0">
                <a:latin typeface="Candara" panose="020E0502030303020204" pitchFamily="34" charset="0"/>
              </a:rPr>
              <a:t>Fuente: Elaboración propia a partir de </a:t>
            </a:r>
            <a:r>
              <a:rPr lang="es-ES" sz="1000" dirty="0" err="1">
                <a:latin typeface="Candara" panose="020E0502030303020204" pitchFamily="34" charset="0"/>
              </a:rPr>
              <a:t>Intelvid</a:t>
            </a:r>
            <a:r>
              <a:rPr lang="es-ES" sz="1000" dirty="0">
                <a:latin typeface="Candara" panose="020E0502030303020204" pitchFamily="34" charset="0"/>
              </a:rPr>
              <a:t>.</a:t>
            </a:r>
          </a:p>
        </p:txBody>
      </p:sp>
      <p:sp>
        <p:nvSpPr>
          <p:cNvPr id="28" name="CuadroTexto 27"/>
          <p:cNvSpPr txBox="1"/>
          <p:nvPr/>
        </p:nvSpPr>
        <p:spPr>
          <a:xfrm>
            <a:off x="4115074" y="4249550"/>
            <a:ext cx="2363758" cy="384721"/>
          </a:xfrm>
          <a:prstGeom prst="rect">
            <a:avLst/>
          </a:prstGeom>
          <a:solidFill>
            <a:schemeClr val="accent1">
              <a:lumMod val="20000"/>
              <a:lumOff val="80000"/>
              <a:alpha val="80000"/>
            </a:schemeClr>
          </a:solidFill>
        </p:spPr>
        <p:txBody>
          <a:bodyPr wrap="square" tIns="0" bIns="0" rtlCol="0">
            <a:spAutoFit/>
          </a:bodyPr>
          <a:lstStyle/>
          <a:p>
            <a:pPr algn="ctr"/>
            <a:r>
              <a:rPr lang="es-ES" sz="1400" dirty="0">
                <a:solidFill>
                  <a:schemeClr val="tx1">
                    <a:lumMod val="75000"/>
                    <a:lumOff val="25000"/>
                  </a:schemeClr>
                </a:solidFill>
                <a:latin typeface="Candara" panose="020E0502030303020204" pitchFamily="34" charset="0"/>
              </a:rPr>
              <a:t>12 meses</a:t>
            </a:r>
          </a:p>
          <a:p>
            <a:pPr algn="ctr"/>
            <a:r>
              <a:rPr lang="es-ES" sz="1100" dirty="0">
                <a:solidFill>
                  <a:schemeClr val="tx1">
                    <a:lumMod val="75000"/>
                    <a:lumOff val="25000"/>
                  </a:schemeClr>
                </a:solidFill>
                <a:latin typeface="Candara" panose="020E0502030303020204" pitchFamily="34" charset="0"/>
              </a:rPr>
              <a:t>Millones de US$</a:t>
            </a:r>
          </a:p>
        </p:txBody>
      </p:sp>
      <p:cxnSp>
        <p:nvCxnSpPr>
          <p:cNvPr id="29" name="Conector recto 28"/>
          <p:cNvCxnSpPr>
            <a:cxnSpLocks/>
          </p:cNvCxnSpPr>
          <p:nvPr/>
        </p:nvCxnSpPr>
        <p:spPr>
          <a:xfrm>
            <a:off x="1803334" y="4249550"/>
            <a:ext cx="4663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Conector recto 25"/>
          <p:cNvCxnSpPr>
            <a:cxnSpLocks/>
          </p:cNvCxnSpPr>
          <p:nvPr/>
        </p:nvCxnSpPr>
        <p:spPr>
          <a:xfrm>
            <a:off x="1784296" y="2559771"/>
            <a:ext cx="4663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CuadroTexto 26"/>
          <p:cNvSpPr txBox="1"/>
          <p:nvPr/>
        </p:nvSpPr>
        <p:spPr>
          <a:xfrm>
            <a:off x="4133288" y="2566785"/>
            <a:ext cx="2363758" cy="384721"/>
          </a:xfrm>
          <a:prstGeom prst="rect">
            <a:avLst/>
          </a:prstGeom>
          <a:solidFill>
            <a:schemeClr val="accent1">
              <a:lumMod val="20000"/>
              <a:lumOff val="80000"/>
              <a:alpha val="80000"/>
            </a:schemeClr>
          </a:solidFill>
        </p:spPr>
        <p:txBody>
          <a:bodyPr wrap="square" tIns="0" bIns="0" rtlCol="0">
            <a:spAutoFit/>
          </a:bodyPr>
          <a:lstStyle/>
          <a:p>
            <a:pPr algn="ctr"/>
            <a:r>
              <a:rPr lang="es-ES" sz="1400" dirty="0">
                <a:solidFill>
                  <a:schemeClr val="tx1">
                    <a:lumMod val="75000"/>
                    <a:lumOff val="25000"/>
                  </a:schemeClr>
                </a:solidFill>
                <a:latin typeface="Candara" panose="020E0502030303020204" pitchFamily="34" charset="0"/>
              </a:rPr>
              <a:t>Acumulado Año</a:t>
            </a:r>
          </a:p>
          <a:p>
            <a:pPr algn="ctr"/>
            <a:r>
              <a:rPr lang="es-ES" sz="1100" dirty="0">
                <a:solidFill>
                  <a:schemeClr val="tx1">
                    <a:lumMod val="75000"/>
                    <a:lumOff val="25000"/>
                  </a:schemeClr>
                </a:solidFill>
                <a:latin typeface="Candara" panose="020E0502030303020204" pitchFamily="34" charset="0"/>
              </a:rPr>
              <a:t>Millones de US$</a:t>
            </a:r>
          </a:p>
        </p:txBody>
      </p:sp>
      <p:sp>
        <p:nvSpPr>
          <p:cNvPr id="33" name="CuadroTexto 32"/>
          <p:cNvSpPr txBox="1"/>
          <p:nvPr/>
        </p:nvSpPr>
        <p:spPr>
          <a:xfrm>
            <a:off x="7053623" y="821323"/>
            <a:ext cx="4663440" cy="5481501"/>
          </a:xfrm>
          <a:prstGeom prst="rect">
            <a:avLst/>
          </a:prstGeom>
          <a:noFill/>
        </p:spPr>
        <p:txBody>
          <a:bodyPr wrap="square" rtlCol="0">
            <a:spAutoFit/>
          </a:bodyPr>
          <a:lstStyle/>
          <a:p>
            <a:pPr marL="177800" indent="-88900" algn="just">
              <a:lnSpc>
                <a:spcPct val="90000"/>
              </a:lnSpc>
              <a:spcAft>
                <a:spcPts val="600"/>
              </a:spcAft>
              <a:buFont typeface="Arial" panose="020B0604020202020204" pitchFamily="34" charset="0"/>
              <a:buChar char="•"/>
            </a:pPr>
            <a:r>
              <a:rPr lang="es-ES" sz="1400" b="1" dirty="0">
                <a:latin typeface="Candara" panose="020E0502030303020204" pitchFamily="34" charset="0"/>
              </a:rPr>
              <a:t>En el mes de julio, el envío de vinos por sobre US$50/caja cayó un -25% en volumen y un -32% en valor</a:t>
            </a:r>
            <a:r>
              <a:rPr lang="es-ES" sz="1400" dirty="0">
                <a:latin typeface="Candara" panose="020E0502030303020204" pitchFamily="34" charset="0"/>
              </a:rPr>
              <a:t>. Varios mercados presentaron disminuciones relevantes, entre ellos Brasil, Canadá y Japón, pero EE.UU. decreció con particular intensidad (-79% en volumen y -77% en valor). Por el contrario, destaca el positivo mes para China y destaca especialmente el desempeño de Corea del Sur, con un alza de 214% en volumen y de 178% en valor.</a:t>
            </a:r>
          </a:p>
          <a:p>
            <a:pPr marL="177800" indent="-88900" algn="just">
              <a:lnSpc>
                <a:spcPct val="90000"/>
              </a:lnSpc>
              <a:spcAft>
                <a:spcPts val="600"/>
              </a:spcAft>
              <a:buFont typeface="Arial" panose="020B0604020202020204" pitchFamily="34" charset="0"/>
              <a:buChar char="•"/>
            </a:pPr>
            <a:r>
              <a:rPr lang="es-ES" sz="1400" b="1" dirty="0">
                <a:latin typeface="Candara" panose="020E0502030303020204" pitchFamily="34" charset="0"/>
              </a:rPr>
              <a:t>En el acumulado hasta julio, los vinos de más de US$50/caja han retrocedido un -11% en volumen y un -17% en valor. </a:t>
            </a:r>
            <a:r>
              <a:rPr lang="es-ES" sz="1400" dirty="0">
                <a:latin typeface="Candara" panose="020E0502030303020204" pitchFamily="34" charset="0"/>
              </a:rPr>
              <a:t>El principal destino es Brasil, que además anota un aumento de 24% en volumen y 14% en valor. Los destinos que crecen en este período, además de Brasil, son Canadá y Japón. Reino Unido sólo crece en valor y Alemania sólo en volumen. En cambio, bajan los envíos a China, Estados Unidos (muy pronunciadamente) Corea del Sur, Holanda y Dinamarca.</a:t>
            </a:r>
          </a:p>
          <a:p>
            <a:pPr marL="177800" indent="-88900" algn="just">
              <a:lnSpc>
                <a:spcPct val="90000"/>
              </a:lnSpc>
              <a:spcAft>
                <a:spcPts val="600"/>
              </a:spcAft>
              <a:buFont typeface="Arial" panose="020B0604020202020204" pitchFamily="34" charset="0"/>
              <a:buChar char="•"/>
            </a:pPr>
            <a:r>
              <a:rPr lang="es-ES" sz="1400" b="1" dirty="0">
                <a:latin typeface="Candara" panose="020E0502030303020204" pitchFamily="34" charset="0"/>
              </a:rPr>
              <a:t>En doce meses, la exportación de vinos por sobre US$50/caja representa el 5,5% del volumen y el 19% de las exportaciones de vino embotellado chileno</a:t>
            </a:r>
            <a:r>
              <a:rPr lang="es-ES" sz="1400" dirty="0">
                <a:latin typeface="Candara" panose="020E0502030303020204" pitchFamily="34" charset="0"/>
              </a:rPr>
              <a:t>. En este ciclo, se han enviado de 2,4 millones de cajas por un valor de US$226 millones, lo que representa una baja de -7,8% en volumen y -13,5% en valor en comparación con el mismo año móvil anterior. Brasil es el líder y acumula un aumento de 9,5% en volumen y 11% en valor. Otros mercados con cifras positivas en este lapso son Canadá y Holanda.</a:t>
            </a:r>
          </a:p>
        </p:txBody>
      </p:sp>
      <p:graphicFrame>
        <p:nvGraphicFramePr>
          <p:cNvPr id="3" name="Gráfico 2">
            <a:extLst>
              <a:ext uri="{FF2B5EF4-FFF2-40B4-BE49-F238E27FC236}">
                <a16:creationId xmlns:a16="http://schemas.microsoft.com/office/drawing/2014/main" id="{13DE3A46-FCC3-4D26-82EF-EC766D8F7837}"/>
              </a:ext>
            </a:extLst>
          </p:cNvPr>
          <p:cNvGraphicFramePr>
            <a:graphicFrameLocks/>
          </p:cNvGraphicFramePr>
          <p:nvPr>
            <p:extLst>
              <p:ext uri="{D42A27DB-BD31-4B8C-83A1-F6EECF244321}">
                <p14:modId xmlns:p14="http://schemas.microsoft.com/office/powerpoint/2010/main" val="1103368394"/>
              </p:ext>
            </p:extLst>
          </p:nvPr>
        </p:nvGraphicFramePr>
        <p:xfrm>
          <a:off x="596462" y="529503"/>
          <a:ext cx="6210300" cy="19748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Objeto 3">
            <a:extLst>
              <a:ext uri="{FF2B5EF4-FFF2-40B4-BE49-F238E27FC236}">
                <a16:creationId xmlns:a16="http://schemas.microsoft.com/office/drawing/2014/main" id="{88B6ABC5-64B2-3864-6A33-816C2502B00C}"/>
              </a:ext>
            </a:extLst>
          </p:cNvPr>
          <p:cNvGraphicFramePr>
            <a:graphicFrameLocks noChangeAspect="1"/>
          </p:cNvGraphicFramePr>
          <p:nvPr>
            <p:extLst>
              <p:ext uri="{D42A27DB-BD31-4B8C-83A1-F6EECF244321}">
                <p14:modId xmlns:p14="http://schemas.microsoft.com/office/powerpoint/2010/main" val="350225196"/>
              </p:ext>
            </p:extLst>
          </p:nvPr>
        </p:nvGraphicFramePr>
        <p:xfrm>
          <a:off x="701675" y="2249488"/>
          <a:ext cx="5964238" cy="196850"/>
        </p:xfrm>
        <a:graphic>
          <a:graphicData uri="http://schemas.openxmlformats.org/presentationml/2006/ole">
            <mc:AlternateContent xmlns:mc="http://schemas.openxmlformats.org/markup-compatibility/2006">
              <mc:Choice xmlns:v="urn:schemas-microsoft-com:vml" Requires="v">
                <p:oleObj name="Worksheet" r:id="rId4" imgW="6200916" imgH="200179" progId="Excel.Sheet.12">
                  <p:link/>
                </p:oleObj>
              </mc:Choice>
              <mc:Fallback>
                <p:oleObj name="Worksheet" r:id="rId4" imgW="6200916" imgH="200179" progId="Excel.Sheet.12">
                  <p:link/>
                  <p:pic>
                    <p:nvPicPr>
                      <p:cNvPr id="0" name=""/>
                      <p:cNvPicPr/>
                      <p:nvPr/>
                    </p:nvPicPr>
                    <p:blipFill>
                      <a:blip r:embed="rId5"/>
                      <a:stretch>
                        <a:fillRect/>
                      </a:stretch>
                    </p:blipFill>
                    <p:spPr>
                      <a:xfrm>
                        <a:off x="701675" y="2249488"/>
                        <a:ext cx="5964238" cy="196850"/>
                      </a:xfrm>
                      <a:prstGeom prst="rect">
                        <a:avLst/>
                      </a:prstGeom>
                    </p:spPr>
                  </p:pic>
                </p:oleObj>
              </mc:Fallback>
            </mc:AlternateContent>
          </a:graphicData>
        </a:graphic>
      </p:graphicFrame>
      <p:graphicFrame>
        <p:nvGraphicFramePr>
          <p:cNvPr id="7" name="Gráfico 6">
            <a:extLst>
              <a:ext uri="{FF2B5EF4-FFF2-40B4-BE49-F238E27FC236}">
                <a16:creationId xmlns:a16="http://schemas.microsoft.com/office/drawing/2014/main" id="{DE1D386C-2F63-43B7-AA9B-551CCEF07AB8}"/>
              </a:ext>
            </a:extLst>
          </p:cNvPr>
          <p:cNvGraphicFramePr>
            <a:graphicFrameLocks/>
          </p:cNvGraphicFramePr>
          <p:nvPr>
            <p:extLst>
              <p:ext uri="{D42A27DB-BD31-4B8C-83A1-F6EECF244321}">
                <p14:modId xmlns:p14="http://schemas.microsoft.com/office/powerpoint/2010/main" val="2265452739"/>
              </p:ext>
            </p:extLst>
          </p:nvPr>
        </p:nvGraphicFramePr>
        <p:xfrm>
          <a:off x="573622" y="2445596"/>
          <a:ext cx="6115050" cy="1803401"/>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9" name="Objeto 8">
            <a:extLst>
              <a:ext uri="{FF2B5EF4-FFF2-40B4-BE49-F238E27FC236}">
                <a16:creationId xmlns:a16="http://schemas.microsoft.com/office/drawing/2014/main" id="{B158837E-94AA-223A-9278-965AEA88212E}"/>
              </a:ext>
            </a:extLst>
          </p:cNvPr>
          <p:cNvGraphicFramePr>
            <a:graphicFrameLocks noChangeAspect="1"/>
          </p:cNvGraphicFramePr>
          <p:nvPr>
            <p:extLst>
              <p:ext uri="{D42A27DB-BD31-4B8C-83A1-F6EECF244321}">
                <p14:modId xmlns:p14="http://schemas.microsoft.com/office/powerpoint/2010/main" val="3865478383"/>
              </p:ext>
            </p:extLst>
          </p:nvPr>
        </p:nvGraphicFramePr>
        <p:xfrm>
          <a:off x="711200" y="4030663"/>
          <a:ext cx="5865813" cy="188912"/>
        </p:xfrm>
        <a:graphic>
          <a:graphicData uri="http://schemas.openxmlformats.org/presentationml/2006/ole">
            <mc:AlternateContent xmlns:mc="http://schemas.openxmlformats.org/markup-compatibility/2006">
              <mc:Choice xmlns:v="urn:schemas-microsoft-com:vml" Requires="v">
                <p:oleObj name="Worksheet" r:id="rId7" imgW="6200916" imgH="200179" progId="Excel.Sheet.12">
                  <p:link/>
                </p:oleObj>
              </mc:Choice>
              <mc:Fallback>
                <p:oleObj name="Worksheet" r:id="rId7" imgW="6200916" imgH="200179" progId="Excel.Sheet.12">
                  <p:link/>
                  <p:pic>
                    <p:nvPicPr>
                      <p:cNvPr id="0" name=""/>
                      <p:cNvPicPr/>
                      <p:nvPr/>
                    </p:nvPicPr>
                    <p:blipFill>
                      <a:blip r:embed="rId8"/>
                      <a:stretch>
                        <a:fillRect/>
                      </a:stretch>
                    </p:blipFill>
                    <p:spPr>
                      <a:xfrm>
                        <a:off x="711200" y="4030663"/>
                        <a:ext cx="5865813" cy="188912"/>
                      </a:xfrm>
                      <a:prstGeom prst="rect">
                        <a:avLst/>
                      </a:prstGeom>
                    </p:spPr>
                  </p:pic>
                </p:oleObj>
              </mc:Fallback>
            </mc:AlternateContent>
          </a:graphicData>
        </a:graphic>
      </p:graphicFrame>
      <p:graphicFrame>
        <p:nvGraphicFramePr>
          <p:cNvPr id="10" name="Gráfico 9">
            <a:extLst>
              <a:ext uri="{FF2B5EF4-FFF2-40B4-BE49-F238E27FC236}">
                <a16:creationId xmlns:a16="http://schemas.microsoft.com/office/drawing/2014/main" id="{C12C0EAC-B17C-4EBF-B0CC-EEDF4D95F916}"/>
              </a:ext>
            </a:extLst>
          </p:cNvPr>
          <p:cNvGraphicFramePr>
            <a:graphicFrameLocks/>
          </p:cNvGraphicFramePr>
          <p:nvPr>
            <p:extLst>
              <p:ext uri="{D42A27DB-BD31-4B8C-83A1-F6EECF244321}">
                <p14:modId xmlns:p14="http://schemas.microsoft.com/office/powerpoint/2010/main" val="3939437034"/>
              </p:ext>
            </p:extLst>
          </p:nvPr>
        </p:nvGraphicFramePr>
        <p:xfrm>
          <a:off x="569046" y="4342374"/>
          <a:ext cx="6124575" cy="1793876"/>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1" name="Objeto 10">
            <a:extLst>
              <a:ext uri="{FF2B5EF4-FFF2-40B4-BE49-F238E27FC236}">
                <a16:creationId xmlns:a16="http://schemas.microsoft.com/office/drawing/2014/main" id="{6F95AE74-6F60-7BF5-ABDA-E26766EC087D}"/>
              </a:ext>
            </a:extLst>
          </p:cNvPr>
          <p:cNvGraphicFramePr>
            <a:graphicFrameLocks noChangeAspect="1"/>
          </p:cNvGraphicFramePr>
          <p:nvPr>
            <p:extLst>
              <p:ext uri="{D42A27DB-BD31-4B8C-83A1-F6EECF244321}">
                <p14:modId xmlns:p14="http://schemas.microsoft.com/office/powerpoint/2010/main" val="3914355130"/>
              </p:ext>
            </p:extLst>
          </p:nvPr>
        </p:nvGraphicFramePr>
        <p:xfrm>
          <a:off x="701675" y="5915025"/>
          <a:ext cx="5875338" cy="188913"/>
        </p:xfrm>
        <a:graphic>
          <a:graphicData uri="http://schemas.openxmlformats.org/presentationml/2006/ole">
            <mc:AlternateContent xmlns:mc="http://schemas.openxmlformats.org/markup-compatibility/2006">
              <mc:Choice xmlns:v="urn:schemas-microsoft-com:vml" Requires="v">
                <p:oleObj name="Worksheet" r:id="rId10" imgW="6200916" imgH="200179" progId="Excel.Sheet.12">
                  <p:link/>
                </p:oleObj>
              </mc:Choice>
              <mc:Fallback>
                <p:oleObj name="Worksheet" r:id="rId10" imgW="6200916" imgH="200179" progId="Excel.Sheet.12">
                  <p:link/>
                  <p:pic>
                    <p:nvPicPr>
                      <p:cNvPr id="0" name=""/>
                      <p:cNvPicPr/>
                      <p:nvPr/>
                    </p:nvPicPr>
                    <p:blipFill>
                      <a:blip r:embed="rId11"/>
                      <a:stretch>
                        <a:fillRect/>
                      </a:stretch>
                    </p:blipFill>
                    <p:spPr>
                      <a:xfrm>
                        <a:off x="701675" y="5915025"/>
                        <a:ext cx="5875338" cy="188913"/>
                      </a:xfrm>
                      <a:prstGeom prst="rect">
                        <a:avLst/>
                      </a:prstGeom>
                    </p:spPr>
                  </p:pic>
                </p:oleObj>
              </mc:Fallback>
            </mc:AlternateContent>
          </a:graphicData>
        </a:graphic>
      </p:graphicFrame>
    </p:spTree>
    <p:extLst>
      <p:ext uri="{BB962C8B-B14F-4D97-AF65-F5344CB8AC3E}">
        <p14:creationId xmlns:p14="http://schemas.microsoft.com/office/powerpoint/2010/main" val="38980685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0"/>
            <a:ext cx="10515600" cy="991936"/>
          </a:xfrm>
        </p:spPr>
        <p:txBody>
          <a:bodyPr/>
          <a:lstStyle/>
          <a:p>
            <a:pPr algn="ctr"/>
            <a:r>
              <a:rPr lang="es-ES" dirty="0"/>
              <a:t>Tipo de Cambio </a:t>
            </a:r>
            <a:r>
              <a:rPr lang="es-ES" sz="2000" dirty="0"/>
              <a:t>Principales mercados respecto al peso chileno</a:t>
            </a:r>
            <a:endParaRPr lang="es-ES" dirty="0"/>
          </a:p>
        </p:txBody>
      </p:sp>
      <p:sp>
        <p:nvSpPr>
          <p:cNvPr id="6" name="CuadroTexto 5"/>
          <p:cNvSpPr txBox="1"/>
          <p:nvPr/>
        </p:nvSpPr>
        <p:spPr>
          <a:xfrm>
            <a:off x="348422" y="6153653"/>
            <a:ext cx="4323550" cy="261610"/>
          </a:xfrm>
          <a:prstGeom prst="rect">
            <a:avLst/>
          </a:prstGeom>
          <a:noFill/>
        </p:spPr>
        <p:txBody>
          <a:bodyPr wrap="square" rtlCol="0">
            <a:spAutoFit/>
          </a:bodyPr>
          <a:lstStyle/>
          <a:p>
            <a:r>
              <a:rPr lang="es-ES" sz="1100" dirty="0">
                <a:latin typeface="Candara" panose="020E0502030303020204" pitchFamily="34" charset="0"/>
              </a:rPr>
              <a:t>Fuente: Elaboración propia a partir de información del Banco Central.</a:t>
            </a:r>
          </a:p>
        </p:txBody>
      </p:sp>
      <p:sp>
        <p:nvSpPr>
          <p:cNvPr id="4" name="CuadroTexto 3">
            <a:extLst>
              <a:ext uri="{FF2B5EF4-FFF2-40B4-BE49-F238E27FC236}">
                <a16:creationId xmlns:a16="http://schemas.microsoft.com/office/drawing/2014/main" id="{85A161B8-2C9D-4778-A661-D5D1C8632D2E}"/>
              </a:ext>
            </a:extLst>
          </p:cNvPr>
          <p:cNvSpPr txBox="1"/>
          <p:nvPr/>
        </p:nvSpPr>
        <p:spPr>
          <a:xfrm>
            <a:off x="551330" y="3329158"/>
            <a:ext cx="5112225" cy="307777"/>
          </a:xfrm>
          <a:prstGeom prst="rect">
            <a:avLst/>
          </a:prstGeom>
          <a:noFill/>
        </p:spPr>
        <p:txBody>
          <a:bodyPr wrap="square" rtlCol="0">
            <a:spAutoFit/>
          </a:bodyPr>
          <a:lstStyle/>
          <a:p>
            <a:r>
              <a:rPr lang="es-ES" sz="1400" b="1" dirty="0">
                <a:solidFill>
                  <a:schemeClr val="accent1">
                    <a:lumMod val="75000"/>
                  </a:schemeClr>
                </a:solidFill>
                <a:latin typeface="Candara" panose="020E0502030303020204" pitchFamily="34" charset="0"/>
              </a:rPr>
              <a:t>Tipo de Cambio con principales Mercados ($/moneda)</a:t>
            </a:r>
          </a:p>
        </p:txBody>
      </p:sp>
      <p:sp>
        <p:nvSpPr>
          <p:cNvPr id="10" name="CuadroTexto 9"/>
          <p:cNvSpPr txBox="1"/>
          <p:nvPr/>
        </p:nvSpPr>
        <p:spPr>
          <a:xfrm>
            <a:off x="7422889" y="879902"/>
            <a:ext cx="3930911" cy="5287601"/>
          </a:xfrm>
          <a:prstGeom prst="rect">
            <a:avLst/>
          </a:prstGeom>
          <a:noFill/>
        </p:spPr>
        <p:txBody>
          <a:bodyPr wrap="square" rtlCol="0">
            <a:spAutoFit/>
          </a:bodyPr>
          <a:lstStyle/>
          <a:p>
            <a:pPr algn="just">
              <a:lnSpc>
                <a:spcPct val="90000"/>
              </a:lnSpc>
              <a:spcAft>
                <a:spcPts val="600"/>
              </a:spcAft>
            </a:pPr>
            <a:r>
              <a:rPr lang="es-MX" sz="1400" dirty="0">
                <a:latin typeface="Candara" panose="020E0502030303020204" pitchFamily="34" charset="0"/>
              </a:rPr>
              <a:t>Durante el período acumulado de enero a julio de 2026, la relación </a:t>
            </a:r>
            <a:r>
              <a:rPr lang="es-MX" sz="1400" u="sng" dirty="0">
                <a:latin typeface="Candara" panose="020E0502030303020204" pitchFamily="34" charset="0"/>
              </a:rPr>
              <a:t>UF/Dólar</a:t>
            </a:r>
            <a:r>
              <a:rPr lang="es-MX" sz="1400" dirty="0">
                <a:latin typeface="Candara" panose="020E0502030303020204" pitchFamily="34" charset="0"/>
              </a:rPr>
              <a:t> se ubicó en un promedio de 44,7, lo que representa un incremento del 8,8% respecto al promedio de 2025. El indicador anotó un marginal ajuste a la baja desde el 44,9 registrado a junio, explicado por el repunte nominal del dólar durante julio, el cual moderó levemente la división frente a una UF que sigue al alza. Pese a este leve respiro técnico, la brecha estructural se mantiene en niveles altos, conservando un escenario desfavorable para la competitividad al mantener los costos locales indexados por sobre la conversión cambiaria.</a:t>
            </a:r>
          </a:p>
          <a:p>
            <a:pPr algn="just">
              <a:lnSpc>
                <a:spcPct val="90000"/>
              </a:lnSpc>
              <a:spcAft>
                <a:spcPts val="600"/>
              </a:spcAft>
            </a:pPr>
            <a:endParaRPr lang="es-MX" sz="1400" dirty="0">
              <a:latin typeface="Candara" panose="020E0502030303020204" pitchFamily="34" charset="0"/>
            </a:endParaRPr>
          </a:p>
          <a:p>
            <a:pPr algn="just">
              <a:lnSpc>
                <a:spcPct val="90000"/>
              </a:lnSpc>
              <a:spcAft>
                <a:spcPts val="600"/>
              </a:spcAft>
            </a:pPr>
            <a:r>
              <a:rPr lang="es-MX" sz="1400" dirty="0">
                <a:latin typeface="Candara" panose="020E0502030303020204" pitchFamily="34" charset="0"/>
              </a:rPr>
              <a:t>En julio, el </a:t>
            </a:r>
            <a:r>
              <a:rPr lang="es-MX" sz="1400" u="sng" dirty="0">
                <a:latin typeface="Candara" panose="020E0502030303020204" pitchFamily="34" charset="0"/>
              </a:rPr>
              <a:t>Tipo de Cambio Nominal</a:t>
            </a:r>
            <a:r>
              <a:rPr lang="es-MX" sz="1400" dirty="0">
                <a:latin typeface="Candara" panose="020E0502030303020204" pitchFamily="34" charset="0"/>
              </a:rPr>
              <a:t> ($/moneda) de las principales divisas de nuestra canasta exportadora experimentaron un repunte generalizado, quebrando la estabilidad del trimestre previo. La depreciación del peso chileno llevó al dólar a bordear los $930, al tiempo que otras monedas también anotaron alzas. Este incremento simultáneo en las monedas de destino otorga un alivio cambiario a los ingresos por exportación en moneda nacional, aunque la inercia de la inflación interna acumulada sigue recortando parte del beneficio real para las viñas.</a:t>
            </a:r>
          </a:p>
        </p:txBody>
      </p:sp>
      <p:graphicFrame>
        <p:nvGraphicFramePr>
          <p:cNvPr id="7" name="Gráfico 6">
            <a:extLst>
              <a:ext uri="{FF2B5EF4-FFF2-40B4-BE49-F238E27FC236}">
                <a16:creationId xmlns:a16="http://schemas.microsoft.com/office/drawing/2014/main" id="{09E265EF-4682-4551-A4F3-B09F866343FA}"/>
              </a:ext>
            </a:extLst>
          </p:cNvPr>
          <p:cNvGraphicFramePr>
            <a:graphicFrameLocks/>
          </p:cNvGraphicFramePr>
          <p:nvPr>
            <p:extLst>
              <p:ext uri="{D42A27DB-BD31-4B8C-83A1-F6EECF244321}">
                <p14:modId xmlns:p14="http://schemas.microsoft.com/office/powerpoint/2010/main" val="2851376451"/>
              </p:ext>
            </p:extLst>
          </p:nvPr>
        </p:nvGraphicFramePr>
        <p:xfrm>
          <a:off x="703841" y="958636"/>
          <a:ext cx="5848927" cy="238808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Gráfico 2">
            <a:extLst>
              <a:ext uri="{FF2B5EF4-FFF2-40B4-BE49-F238E27FC236}">
                <a16:creationId xmlns:a16="http://schemas.microsoft.com/office/drawing/2014/main" id="{E76F6A72-2D77-4201-A53B-AC152515FFBF}"/>
              </a:ext>
            </a:extLst>
          </p:cNvPr>
          <p:cNvGraphicFramePr>
            <a:graphicFrameLocks/>
          </p:cNvGraphicFramePr>
          <p:nvPr>
            <p:extLst>
              <p:ext uri="{D42A27DB-BD31-4B8C-83A1-F6EECF244321}">
                <p14:modId xmlns:p14="http://schemas.microsoft.com/office/powerpoint/2010/main" val="1086157496"/>
              </p:ext>
            </p:extLst>
          </p:nvPr>
        </p:nvGraphicFramePr>
        <p:xfrm>
          <a:off x="251281" y="3653628"/>
          <a:ext cx="7171608" cy="250706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40413134"/>
      </p:ext>
    </p:extLst>
  </p:cSld>
  <p:clrMapOvr>
    <a:masterClrMapping/>
  </p:clrMapOvr>
</p:sld>
</file>

<file path=ppt/theme/theme1.xml><?xml version="1.0" encoding="utf-8"?>
<a:theme xmlns:a="http://schemas.openxmlformats.org/drawingml/2006/main" name="Tema prueba">
  <a:themeElements>
    <a:clrScheme name="Wines of Chile">
      <a:dk1>
        <a:srgbClr val="000000"/>
      </a:dk1>
      <a:lt1>
        <a:srgbClr val="FFFFFF"/>
      </a:lt1>
      <a:dk2>
        <a:srgbClr val="44546A"/>
      </a:dk2>
      <a:lt2>
        <a:srgbClr val="E7E6E6"/>
      </a:lt2>
      <a:accent1>
        <a:srgbClr val="26FFAB"/>
      </a:accent1>
      <a:accent2>
        <a:srgbClr val="682BF5"/>
      </a:accent2>
      <a:accent3>
        <a:srgbClr val="1F005C"/>
      </a:accent3>
      <a:accent4>
        <a:srgbClr val="CAFF69"/>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a prueba" id="{064C3960-181C-44A3-ACD0-0C099A7DAA0A}" vid="{14887939-9CDC-4F70-8629-9B6EEF107885}"/>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Tema prueba</Template>
  <TotalTime>75154</TotalTime>
  <Words>2819</Words>
  <Application>Microsoft Office PowerPoint</Application>
  <PresentationFormat>Panorámica</PresentationFormat>
  <Paragraphs>128</Paragraphs>
  <Slides>11</Slides>
  <Notes>10</Notes>
  <HiddenSlides>0</HiddenSlides>
  <MMClips>0</MMClips>
  <ScaleCrop>false</ScaleCrop>
  <HeadingPairs>
    <vt:vector size="8" baseType="variant">
      <vt:variant>
        <vt:lpstr>Fuentes usadas</vt:lpstr>
      </vt:variant>
      <vt:variant>
        <vt:i4>8</vt:i4>
      </vt:variant>
      <vt:variant>
        <vt:lpstr>Tema</vt:lpstr>
      </vt:variant>
      <vt:variant>
        <vt:i4>2</vt:i4>
      </vt:variant>
      <vt:variant>
        <vt:lpstr>Vínculos</vt:lpstr>
      </vt:variant>
      <vt:variant>
        <vt:i4>27</vt:i4>
      </vt:variant>
      <vt:variant>
        <vt:lpstr>Títulos de diapositiva</vt:lpstr>
      </vt:variant>
      <vt:variant>
        <vt:i4>11</vt:i4>
      </vt:variant>
    </vt:vector>
  </HeadingPairs>
  <TitlesOfParts>
    <vt:vector size="48" baseType="lpstr">
      <vt:lpstr>Arial</vt:lpstr>
      <vt:lpstr>Avenir Next</vt:lpstr>
      <vt:lpstr>Bodoni 72 Book</vt:lpstr>
      <vt:lpstr>Calibri</vt:lpstr>
      <vt:lpstr>Calibri Light</vt:lpstr>
      <vt:lpstr>Candara</vt:lpstr>
      <vt:lpstr>Empirica Head ExtraLight</vt:lpstr>
      <vt:lpstr>Gotham Medium</vt:lpstr>
      <vt:lpstr>Tema prueba</vt:lpstr>
      <vt:lpstr>1_Tema de Office</vt:lpstr>
      <vt:lpstr>C:\Users\Claudia\Documentos\Estadísticas\Exportaciones Intelvid\Archivos base\Exportaciones - Archivo Base.xlsx!Embotellado!F8C13</vt:lpstr>
      <vt:lpstr>C:\Users\Claudia\Documentos\Estadísticas\Exportaciones Intelvid\Archivos base\Exportaciones - Archivo Base.xlsx!Embotellado!F9C14</vt:lpstr>
      <vt:lpstr>C:\Users\Claudia\Documentos\Estadísticas\Exportaciones Intelvid\Archivos base\Exportaciones - Archivo Base.xlsx!Embotellado!F6C4</vt:lpstr>
      <vt:lpstr>C:\Users\Claudia\Documentos\Estadísticas\Exportaciones Intelvid\Archivos base\Exportaciones - Archivo Base.xlsx!Embotellado!F6C2</vt:lpstr>
      <vt:lpstr>C:\Users\Claudia\Documentos\Estadísticas\Exportaciones Intelvid\Archivos base\Exportaciones - Archivo Base.xlsx!Embotellado!F6C3</vt:lpstr>
      <vt:lpstr>C:\Users\Claudia\Documentos\Estadísticas\Exportaciones Intelvid\Archivos base\Exportaciones - Archivo Base.xlsx!Embotellado!F10C2</vt:lpstr>
      <vt:lpstr>C:\Users\Claudia\Documentos\Estadísticas\Exportaciones Intelvid\Archivos base\Exportaciones - Archivo Base.xlsx!Embotellado!F10C3</vt:lpstr>
      <vt:lpstr>C:\Users\Claudia\Documentos\Estadísticas\Exportaciones Intelvid\Archivos base\Exportaciones - Archivo Base.xlsx!Embotellado!F10C4</vt:lpstr>
      <vt:lpstr>C:\Users\Claudia\Documentos\Estadísticas\Exportaciones Intelvid\Archivos base\Exportaciones - Archivo Base.xlsx!Embotellado!F21C2</vt:lpstr>
      <vt:lpstr>C:\Users\Claudia\Documentos\Estadísticas\Exportaciones Intelvid\Archivos base\Exportaciones - Archivo Base.xlsx!Embotellado!F21C3</vt:lpstr>
      <vt:lpstr>C:\Users\Claudia\Documentos\Estadísticas\Exportaciones Intelvid\Archivos base\Exportaciones - Archivo Base.xlsx!Embotellado!F21C4</vt:lpstr>
      <vt:lpstr>C:\Users\Claudia\Documentos\Estadísticas\Exportaciones Intelvid\Archivos base\Exportaciones - Archivo Base.xlsx!Embotellado!F22C2</vt:lpstr>
      <vt:lpstr>C:\Users\Claudia\Documentos\Estadísticas\Exportaciones Intelvid\Archivos base\Exportaciones - Archivo Base.xlsx!Embotellado!F22C3</vt:lpstr>
      <vt:lpstr>C:\Users\Claudia\Documentos\Estadísticas\Exportaciones Intelvid\Archivos base\Exportaciones - Archivo Base.xlsx!Embotellado!F22C4</vt:lpstr>
      <vt:lpstr>C:\Users\Claudia\Documentos\Estadísticas\Exportaciones Intelvid\Archivos base\Exportaciones - Archivo Base.xlsx!Embotellado!F30C2</vt:lpstr>
      <vt:lpstr>C:\Users\Claudia\Documentos\Estadísticas\Exportaciones Intelvid\Archivos base\Exportaciones - Archivo Base.xlsx!Embotellado!F30C3</vt:lpstr>
      <vt:lpstr>C:\Users\Claudia\Documentos\Estadísticas\Exportaciones Intelvid\Archivos base\Exportaciones - Archivo Base.xlsx!Embotellado!F30C4</vt:lpstr>
      <vt:lpstr>C:\Users\Claudia\Documentos\Estadísticas\Exportaciones Intelvid\Archivos base\Exportaciones - Archivo Base.xlsx!Embotellado!F31C2</vt:lpstr>
      <vt:lpstr>C:\Users\Claudia\Documentos\Estadísticas\Exportaciones Intelvid\Archivos base\Exportaciones - Archivo Base.xlsx!Embotellado!F31C3</vt:lpstr>
      <vt:lpstr>C:\Users\Claudia\Documentos\Estadísticas\Exportaciones Intelvid\Archivos base\Exportaciones - Archivo Base.xlsx!Embotellado!F31C4</vt:lpstr>
      <vt:lpstr>C:\Users\Claudia\Documentos\Estadísticas\Exportaciones Intelvid\Archivos base\Exportaciones - Archivo Base.xlsx!Precio!F35C18:F35C27</vt:lpstr>
      <vt:lpstr>C:\Users\Claudia\Documentos\Estadísticas\Exportaciones Intelvid\Archivos base\Exportaciones - Archivo Base.xlsx!Destino!F16C12:F16C21</vt:lpstr>
      <vt:lpstr>C:\Users\Claudia\Documentos\Estadísticas\Exportaciones Intelvid\Archivos base\Exportaciones - Archivo Base.xlsx!Destino!F35C12:F35C21</vt:lpstr>
      <vt:lpstr>C:\Users\Claudia\Documentos\Estadísticas\Exportaciones Intelvid\Archivos base\Exportaciones - Archivo Base.xlsx!Destino!F54C12:F54C21</vt:lpstr>
      <vt:lpstr>C:\Users\Claudia\Documentos\Estadísticas\Exportaciones Intelvid\Archivos base\Exportaciones - Archivo Base.xlsx!Segmento sobre 50!F17C13:F17C22</vt:lpstr>
      <vt:lpstr>C:\Users\Claudia\Documentos\Estadísticas\Exportaciones Intelvid\Archivos base\Exportaciones - Archivo Base.xlsx!Segmento sobre 50!F39C13:F39C22</vt:lpstr>
      <vt:lpstr>C:\Users\Claudia\Documentos\Estadísticas\Exportaciones Intelvid\Archivos base\Exportaciones - Archivo Base.xlsx!Segmento sobre 50!F59C13:F59C22</vt:lpstr>
      <vt:lpstr>EXPORTACIONES Julio 2026</vt:lpstr>
      <vt:lpstr>Presentación de PowerPoint</vt:lpstr>
      <vt:lpstr>RESUMEN Julio 2026</vt:lpstr>
      <vt:lpstr>Exportaciones de vino embotellado</vt:lpstr>
      <vt:lpstr>Exportaciones por segmento de precios</vt:lpstr>
      <vt:lpstr>Precio promedio exportaciones</vt:lpstr>
      <vt:lpstr>Principales destinos vino embotellado</vt:lpstr>
      <vt:lpstr>Principales destinos de vinos sobre US$50/caja</vt:lpstr>
      <vt:lpstr>Tipo de Cambio Principales mercados respecto al peso chileno</vt:lpstr>
      <vt:lpstr>Tipo de Cambio Multilateral del Vino (TCMV)</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María Paz Arzola</dc:creator>
  <cp:lastModifiedBy>Claudia Carbonell</cp:lastModifiedBy>
  <cp:revision>5713</cp:revision>
  <cp:lastPrinted>2020-12-03T17:38:58Z</cp:lastPrinted>
  <dcterms:created xsi:type="dcterms:W3CDTF">2016-07-14T17:17:48Z</dcterms:created>
  <dcterms:modified xsi:type="dcterms:W3CDTF">2026-09-01T23:21:02Z</dcterms:modified>
</cp:coreProperties>
</file>