
<file path=[Content_Types].xml><?xml version="1.0" encoding="utf-8"?>
<Types xmlns="http://schemas.openxmlformats.org/package/2006/content-types">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notesSlides/notesSlide8.xml" ContentType="application/vnd.openxmlformats-officedocument.presentationml.notesSlide+xml"/>
  <Override PartName="/ppt/charts/chart2.xml" ContentType="application/vnd.openxmlformats-officedocument.drawingml.chart+xml"/>
  <Override PartName="/ppt/charts/chart3.xml" ContentType="application/vnd.openxmlformats-officedocument.drawingml.chart+xml"/>
  <Override PartName="/ppt/notesSlides/notesSlide9.xml" ContentType="application/vnd.openxmlformats-officedocument.presentationml.notesSlide+xml"/>
  <Override PartName="/ppt/charts/chart4.xml" ContentType="application/vnd.openxmlformats-officedocument.drawingml.chart+xml"/>
  <Override PartName="/ppt/notesSlides/notesSlide10.xml" ContentType="application/vnd.openxmlformats-officedocument.presentationml.notesSlide+xml"/>
  <Override PartName="/ppt/charts/chart5.xml" ContentType="application/vnd.openxmlformats-officedocument.drawingml.chart+xml"/>
  <Override PartName="/ppt/notesSlides/notesSlide11.xml" ContentType="application/vnd.openxmlformats-officedocument.presentationml.notesSlide+xml"/>
  <Override PartName="/ppt/charts/chart6.xml" ContentType="application/vnd.openxmlformats-officedocument.drawingml.chart+xml"/>
  <Override PartName="/ppt/notesSlides/notesSlide12.xml" ContentType="application/vnd.openxmlformats-officedocument.presentationml.notesSlide+xml"/>
  <Override PartName="/ppt/charts/chart7.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charts/chart8.xml" ContentType="application/vnd.openxmlformats-officedocument.drawingml.chart+xml"/>
  <Override PartName="/ppt/notesSlides/notesSlide15.xml" ContentType="application/vnd.openxmlformats-officedocument.presentationml.notesSlide+xml"/>
  <Override PartName="/ppt/charts/chart9.xml" ContentType="application/vnd.openxmlformats-officedocument.drawingml.chart+xml"/>
  <Override PartName="/ppt/notesSlides/notesSlide16.xml" ContentType="application/vnd.openxmlformats-officedocument.presentationml.notesSlide+xml"/>
  <Override PartName="/ppt/charts/chart10.xml" ContentType="application/vnd.openxmlformats-officedocument.drawingml.chart+xml"/>
  <Override PartName="/ppt/notesSlides/notesSlide17.xml" ContentType="application/vnd.openxmlformats-officedocument.presentationml.notesSlide+xml"/>
  <Override PartName="/ppt/charts/chart11.xml" ContentType="application/vnd.openxmlformats-officedocument.drawingml.chart+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4"/>
  </p:notesMasterIdLst>
  <p:sldIdLst>
    <p:sldId id="256" r:id="rId2"/>
    <p:sldId id="257" r:id="rId3"/>
    <p:sldId id="287" r:id="rId4"/>
    <p:sldId id="259" r:id="rId5"/>
    <p:sldId id="272" r:id="rId6"/>
    <p:sldId id="276" r:id="rId7"/>
    <p:sldId id="260" r:id="rId8"/>
    <p:sldId id="267" r:id="rId9"/>
    <p:sldId id="268" r:id="rId10"/>
    <p:sldId id="278" r:id="rId11"/>
    <p:sldId id="261" r:id="rId12"/>
    <p:sldId id="270" r:id="rId13"/>
    <p:sldId id="271" r:id="rId14"/>
    <p:sldId id="269" r:id="rId15"/>
    <p:sldId id="266" r:id="rId16"/>
    <p:sldId id="263" r:id="rId17"/>
    <p:sldId id="264" r:id="rId18"/>
    <p:sldId id="288" r:id="rId19"/>
    <p:sldId id="281" r:id="rId20"/>
    <p:sldId id="283" r:id="rId21"/>
    <p:sldId id="289" r:id="rId22"/>
    <p:sldId id="282" r:id="rId23"/>
  </p:sldIdLst>
  <p:sldSz cx="12192000" cy="6858000"/>
  <p:notesSz cx="7010400" cy="92964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2788A"/>
    <a:srgbClr val="58C9E4"/>
    <a:srgbClr val="0096B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9DCAF9ED-07DC-4A11-8D7F-57B35C25682E}" styleName="Estilo medio 1 - Énfasis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944"/>
    <p:restoredTop sz="94610"/>
  </p:normalViewPr>
  <p:slideViewPr>
    <p:cSldViewPr snapToGrid="0" snapToObjects="1">
      <p:cViewPr varScale="1">
        <p:scale>
          <a:sx n="85" d="100"/>
          <a:sy n="85" d="100"/>
        </p:scale>
        <p:origin x="274" y="6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1"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1"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1" Type="http://schemas.openxmlformats.org/officeDocument/2006/relationships/package" Target="../embeddings/Microsoft_Excel_Worksheet7.xlsx"/></Relationships>
</file>

<file path=ppt/charts/_rels/chart9.xml.rels><?xml version="1.0" encoding="UTF-8" standalone="yes"?>
<Relationships xmlns="http://schemas.openxmlformats.org/package/2006/relationships"><Relationship Id="rId1" Type="http://schemas.openxmlformats.org/officeDocument/2006/relationships/package" Target="../embeddings/Microsoft_Excel_Worksheet8.xlsx"/></Relationships>
</file>

<file path=ppt/charts/_rels/chart10.xml.rels><?xml version="1.0" encoding="UTF-8" standalone="yes"?>
<Relationships xmlns="http://schemas.openxmlformats.org/package/2006/relationships"><Relationship Id="rId1" Type="http://schemas.openxmlformats.org/officeDocument/2006/relationships/package" Target="../embeddings/Microsoft_Excel_Worksheet9.xlsx"/></Relationships>
</file>

<file path=ppt/charts/_rels/chart11.xml.rels><?xml version="1.0" encoding="UTF-8" standalone="yes"?>
<Relationships xmlns="http://schemas.openxmlformats.org/package/2006/relationships"><Relationship Id="rId1" Type="http://schemas.openxmlformats.org/officeDocument/2006/relationships/package" Target="../embeddings/Microsoft_Excel_Worksheet1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1"/>
  <c:style val="2"/>
  <c:chart>
    <c:autoTitleDeleted val="1"/>
    <c:plotArea>
      <c:layout>
        <c:manualLayout>
          <c:layoutTarget val="inner"/>
          <c:xMode val="edge"/>
          <c:yMode val="edge"/>
          <c:x val="1.2595035266098745E-2"/>
          <c:y val="4.1666666666666664E-2"/>
          <c:w val="0.97480992946780254"/>
          <c:h val="0.89468503937007871"/>
        </c:manualLayout>
      </c:layout>
      <c:barChart>
        <c:barDir val="col"/>
        <c:grouping val="clustered"/>
        <c:varyColors val="0"/>
        <c:ser>
          <c:idx val="0"/>
          <c:order val="0"/>
          <c:tx>
            <c:strRef>
              <c:f>Sheet1!$B$1</c:f>
              <c:strCache>
                <c:ptCount val="1"/>
                <c:pt idx="0">
                  <c:v>Notas</c:v>
                </c:pt>
              </c:strCache>
            </c:strRef>
          </c:tx>
          <c:spPr>
            <a:solidFill>
              <a:srgbClr val="58C9E4"/>
            </a:solidFill>
            <a:effectLst/>
          </c:spPr>
          <c:invertIfNegative val="0"/>
          <c:dLbls>
            <c:numFmt formatCode="#,##0" sourceLinked="0"/>
            <c:spPr>
              <a:noFill/>
              <a:ln>
                <a:noFill/>
              </a:ln>
              <a:effectLst/>
            </c:spPr>
            <c:txPr>
              <a:bodyPr/>
              <a:lstStyle/>
              <a:p>
                <a:pPr>
                  <a:defRPr sz="1100" b="1" i="0" u="none" strike="noStrike">
                    <a:solidFill>
                      <a:schemeClr val="bg2">
                        <a:lumMod val="25000"/>
                      </a:schemeClr>
                    </a:solidFill>
                    <a:latin typeface="Calibri"/>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Sheet1!$A$2:$A$13</c:f>
              <c:strCache>
                <c:ptCount val="12"/>
                <c:pt idx="0">
                  <c:v>Ago</c:v>
                </c:pt>
                <c:pt idx="1">
                  <c:v>Sep</c:v>
                </c:pt>
                <c:pt idx="2">
                  <c:v>Oct</c:v>
                </c:pt>
                <c:pt idx="3">
                  <c:v>Nov</c:v>
                </c:pt>
                <c:pt idx="4">
                  <c:v>Dic</c:v>
                </c:pt>
                <c:pt idx="5">
                  <c:v>Ene</c:v>
                </c:pt>
                <c:pt idx="6">
                  <c:v>Feb</c:v>
                </c:pt>
                <c:pt idx="7">
                  <c:v>Mar</c:v>
                </c:pt>
                <c:pt idx="8">
                  <c:v>Abr</c:v>
                </c:pt>
                <c:pt idx="9">
                  <c:v>May</c:v>
                </c:pt>
                <c:pt idx="10">
                  <c:v>Jun</c:v>
                </c:pt>
                <c:pt idx="11">
                  <c:v>Jul</c:v>
                </c:pt>
              </c:strCache>
            </c:strRef>
          </c:cat>
          <c:val>
            <c:numRef>
              <c:f>Sheet1!$B$2:$B$13</c:f>
              <c:numCache>
                <c:formatCode>General</c:formatCode>
                <c:ptCount val="12"/>
                <c:pt idx="0">
                  <c:v>5</c:v>
                </c:pt>
                <c:pt idx="1">
                  <c:v>13</c:v>
                </c:pt>
                <c:pt idx="2">
                  <c:v>10</c:v>
                </c:pt>
                <c:pt idx="3">
                  <c:v>12</c:v>
                </c:pt>
                <c:pt idx="4">
                  <c:v>8</c:v>
                </c:pt>
                <c:pt idx="5">
                  <c:v>5</c:v>
                </c:pt>
                <c:pt idx="6">
                  <c:v>4</c:v>
                </c:pt>
                <c:pt idx="7">
                  <c:v>9</c:v>
                </c:pt>
                <c:pt idx="8">
                  <c:v>7</c:v>
                </c:pt>
                <c:pt idx="9">
                  <c:v>24</c:v>
                </c:pt>
                <c:pt idx="10">
                  <c:v>38</c:v>
                </c:pt>
                <c:pt idx="11">
                  <c:v>23</c:v>
                </c:pt>
              </c:numCache>
            </c:numRef>
          </c:val>
          <c:extLst>
            <c:ext xmlns:c16="http://schemas.microsoft.com/office/drawing/2014/chart" uri="{C3380CC4-5D6E-409C-BE32-E72D297353CC}">
              <c16:uniqueId val="{00000000-3D0D-495E-AFFC-F5152E3C3038}"/>
            </c:ext>
          </c:extLst>
        </c:ser>
        <c:dLbls>
          <c:showLegendKey val="0"/>
          <c:showVal val="1"/>
          <c:showCatName val="0"/>
          <c:showSerName val="0"/>
          <c:showPercent val="0"/>
          <c:showBubbleSize val="0"/>
        </c:dLbls>
        <c:gapWidth val="35"/>
        <c:axId val="2094734554"/>
        <c:axId val="2094734552"/>
      </c:barChart>
      <c:catAx>
        <c:axId val="2094734554"/>
        <c:scaling>
          <c:orientation val="minMax"/>
        </c:scaling>
        <c:delete val="0"/>
        <c:axPos val="b"/>
        <c:numFmt formatCode="General" sourceLinked="1"/>
        <c:majorTickMark val="out"/>
        <c:minorTickMark val="none"/>
        <c:tickLblPos val="low"/>
        <c:spPr>
          <a:ln w="12700" cap="flat">
            <a:noFill/>
            <a:prstDash val="solid"/>
            <a:round/>
          </a:ln>
        </c:spPr>
        <c:txPr>
          <a:bodyPr/>
          <a:lstStyle/>
          <a:p>
            <a:pPr>
              <a:defRPr sz="1100" b="0" i="0" u="none" strike="noStrike">
                <a:solidFill>
                  <a:schemeClr val="bg2">
                    <a:lumMod val="25000"/>
                  </a:schemeClr>
                </a:solidFill>
                <a:latin typeface="Calibri"/>
              </a:defRPr>
            </a:pPr>
            <a:endParaRPr lang="en-US"/>
          </a:p>
        </c:txPr>
        <c:crossAx val="2094734552"/>
        <c:crosses val="autoZero"/>
        <c:auto val="1"/>
        <c:lblAlgn val="ctr"/>
        <c:lblOffset val="100"/>
        <c:noMultiLvlLbl val="1"/>
      </c:catAx>
      <c:valAx>
        <c:axId val="2094734552"/>
        <c:scaling>
          <c:orientation val="minMax"/>
        </c:scaling>
        <c:delete val="1"/>
        <c:axPos val="l"/>
        <c:numFmt formatCode="General" sourceLinked="0"/>
        <c:majorTickMark val="out"/>
        <c:minorTickMark val="none"/>
        <c:tickLblPos val="nextTo"/>
        <c:crossAx val="2094734554"/>
        <c:crosses val="autoZero"/>
        <c:crossBetween val="between"/>
      </c:valAx>
      <c:spPr>
        <a:noFill/>
        <a:ln>
          <a:noFill/>
        </a:ln>
        <a:effectLst/>
      </c:spPr>
    </c:plotArea>
    <c:plotVisOnly val="1"/>
    <c:dispBlanksAs val="span"/>
    <c:showDLblsOverMax val="1"/>
  </c:chart>
  <c:spPr>
    <a:noFill/>
    <a:ln>
      <a:noFill/>
    </a:ln>
    <a:effectLst/>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1"/>
  <c:style val="2"/>
  <c:chart>
    <c:autoTitleDeleted val="1"/>
    <c:plotArea>
      <c:layout/>
      <c:doughnutChart>
        <c:varyColors val="1"/>
        <c:ser>
          <c:idx val="0"/>
          <c:order val="0"/>
          <c:tx>
            <c:strRef>
              <c:f>Sheet1!$B$1</c:f>
              <c:strCache>
                <c:ptCount val="1"/>
                <c:pt idx="0">
                  <c:v>Tipo de medio</c:v>
                </c:pt>
              </c:strCache>
            </c:strRef>
          </c:tx>
          <c:spPr>
            <a:solidFill>
              <a:schemeClr val="accent1"/>
            </a:solidFill>
            <a:ln w="9525" cap="flat">
              <a:solidFill>
                <a:srgbClr val="F9F9F9"/>
              </a:solidFill>
              <a:prstDash val="solid"/>
              <a:round/>
            </a:ln>
            <a:effectLst/>
          </c:spPr>
          <c:dPt>
            <c:idx val="0"/>
            <c:bubble3D val="0"/>
            <c:spPr>
              <a:solidFill>
                <a:srgbClr val="5DC5ED"/>
              </a:solidFill>
              <a:effectLst/>
            </c:spPr>
            <c:extLst>
              <c:ext xmlns:c16="http://schemas.microsoft.com/office/drawing/2014/chart" uri="{C3380CC4-5D6E-409C-BE32-E72D297353CC}">
                <c16:uniqueId val="{00000001-09F2-4059-80CE-9D20CC716D89}"/>
              </c:ext>
            </c:extLst>
          </c:dPt>
          <c:dPt>
            <c:idx val="1"/>
            <c:bubble3D val="0"/>
            <c:spPr>
              <a:solidFill>
                <a:srgbClr val="002060"/>
              </a:solidFill>
              <a:effectLst/>
            </c:spPr>
            <c:extLst>
              <c:ext xmlns:c16="http://schemas.microsoft.com/office/drawing/2014/chart" uri="{C3380CC4-5D6E-409C-BE32-E72D297353CC}">
                <c16:uniqueId val="{00000003-09F2-4059-80CE-9D20CC716D89}"/>
              </c:ext>
            </c:extLst>
          </c:dPt>
          <c:dPt>
            <c:idx val="2"/>
            <c:bubble3D val="0"/>
            <c:spPr>
              <a:solidFill>
                <a:srgbClr val="A82975"/>
              </a:solidFill>
              <a:effectLst/>
            </c:spPr>
            <c:extLst>
              <c:ext xmlns:c16="http://schemas.microsoft.com/office/drawing/2014/chart" uri="{C3380CC4-5D6E-409C-BE32-E72D297353CC}">
                <c16:uniqueId val="{00000005-09F2-4059-80CE-9D20CC716D89}"/>
              </c:ext>
            </c:extLst>
          </c:dPt>
          <c:dPt>
            <c:idx val="3"/>
            <c:bubble3D val="0"/>
            <c:spPr>
              <a:solidFill>
                <a:srgbClr val="E969E9"/>
              </a:solidFill>
              <a:effectLst/>
            </c:spPr>
            <c:extLst>
              <c:ext xmlns:c16="http://schemas.microsoft.com/office/drawing/2014/chart" uri="{C3380CC4-5D6E-409C-BE32-E72D297353CC}">
                <c16:uniqueId val="{00000007-09F2-4059-80CE-9D20CC716D89}"/>
              </c:ext>
            </c:extLst>
          </c:dPt>
          <c:dLbls>
            <c:dLbl>
              <c:idx val="0"/>
              <c:numFmt formatCode="General" sourceLinked="0"/>
              <c:spPr/>
              <c:txPr>
                <a:bodyPr/>
                <a:lstStyle/>
                <a:p>
                  <a:pPr>
                    <a:defRPr sz="1200" b="1" i="0" u="none" strike="noStrike">
                      <a:solidFill>
                        <a:srgbClr val="FFFFFF"/>
                      </a:solidFill>
                      <a:latin typeface="Calibri"/>
                    </a:defRPr>
                  </a:pPr>
                  <a:endParaRPr lang="es-CL"/>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09F2-4059-80CE-9D20CC716D89}"/>
                </c:ext>
              </c:extLst>
            </c:dLbl>
            <c:dLbl>
              <c:idx val="1"/>
              <c:numFmt formatCode="General" sourceLinked="0"/>
              <c:spPr/>
              <c:txPr>
                <a:bodyPr/>
                <a:lstStyle/>
                <a:p>
                  <a:pPr>
                    <a:defRPr sz="1200" b="1" i="0" u="none" strike="noStrike">
                      <a:solidFill>
                        <a:srgbClr val="FFFFFF"/>
                      </a:solidFill>
                      <a:latin typeface="Calibri"/>
                    </a:defRPr>
                  </a:pPr>
                  <a:endParaRPr lang="es-CL"/>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09F2-4059-80CE-9D20CC716D89}"/>
                </c:ext>
              </c:extLst>
            </c:dLbl>
            <c:dLbl>
              <c:idx val="2"/>
              <c:numFmt formatCode="General" sourceLinked="0"/>
              <c:spPr/>
              <c:txPr>
                <a:bodyPr/>
                <a:lstStyle/>
                <a:p>
                  <a:pPr>
                    <a:defRPr sz="1200" b="1" i="0" u="none" strike="noStrike">
                      <a:solidFill>
                        <a:srgbClr val="FFFFFF"/>
                      </a:solidFill>
                      <a:latin typeface="Calibri"/>
                    </a:defRPr>
                  </a:pPr>
                  <a:endParaRPr lang="es-CL"/>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09F2-4059-80CE-9D20CC716D89}"/>
                </c:ext>
              </c:extLst>
            </c:dLbl>
            <c:dLbl>
              <c:idx val="3"/>
              <c:numFmt formatCode="General" sourceLinked="0"/>
              <c:spPr/>
              <c:txPr>
                <a:bodyPr/>
                <a:lstStyle/>
                <a:p>
                  <a:pPr>
                    <a:defRPr sz="1200" b="1" i="0" u="none" strike="noStrike">
                      <a:solidFill>
                        <a:srgbClr val="FFFFFF"/>
                      </a:solidFill>
                      <a:latin typeface="Calibri"/>
                    </a:defRPr>
                  </a:pPr>
                  <a:endParaRPr lang="es-CL"/>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09F2-4059-80CE-9D20CC716D89}"/>
                </c:ext>
              </c:extLst>
            </c:dLbl>
            <c:numFmt formatCode="General" sourceLinked="0"/>
            <c:spPr>
              <a:noFill/>
              <a:ln>
                <a:noFill/>
              </a:ln>
              <a:effectLst/>
            </c:spPr>
            <c:txPr>
              <a:bodyPr/>
              <a:lstStyle/>
              <a:p>
                <a:pPr>
                  <a:defRPr sz="1800" b="1" i="0" u="none" strike="noStrike">
                    <a:solidFill>
                      <a:srgbClr val="000000"/>
                    </a:solidFill>
                    <a:latin typeface="Arial"/>
                  </a:defRPr>
                </a:pPr>
                <a:endParaRPr lang="es-CL"/>
              </a:p>
            </c:txPr>
            <c:showLegendKey val="0"/>
            <c:showVal val="0"/>
            <c:showCatName val="1"/>
            <c:showSerName val="0"/>
            <c:showPercent val="1"/>
            <c:showBubbleSize val="0"/>
            <c:showLeaderLines val="0"/>
            <c:extLst>
              <c:ext xmlns:c15="http://schemas.microsoft.com/office/drawing/2012/chart" uri="{CE6537A1-D6FC-4f65-9D91-7224C49458BB}"/>
            </c:extLst>
          </c:dLbls>
          <c:cat>
            <c:strRef>
              <c:f>Sheet1!$A$2:$A$5</c:f>
              <c:strCache>
                <c:ptCount val="4"/>
                <c:pt idx="0">
                  <c:v>Digital</c:v>
                </c:pt>
                <c:pt idx="1">
                  <c:v>Escrito</c:v>
                </c:pt>
                <c:pt idx="2">
                  <c:v>Televisión</c:v>
                </c:pt>
                <c:pt idx="3">
                  <c:v>Radio</c:v>
                </c:pt>
              </c:strCache>
            </c:strRef>
          </c:cat>
          <c:val>
            <c:numRef>
              <c:f>Sheet1!$B$2:$B$5</c:f>
              <c:numCache>
                <c:formatCode>General</c:formatCode>
                <c:ptCount val="4"/>
                <c:pt idx="0">
                  <c:v>89</c:v>
                </c:pt>
                <c:pt idx="1">
                  <c:v>29</c:v>
                </c:pt>
                <c:pt idx="2">
                  <c:v>20</c:v>
                </c:pt>
                <c:pt idx="3">
                  <c:v>17</c:v>
                </c:pt>
              </c:numCache>
            </c:numRef>
          </c:val>
          <c:extLst>
            <c:ext xmlns:c16="http://schemas.microsoft.com/office/drawing/2014/chart" uri="{C3380CC4-5D6E-409C-BE32-E72D297353CC}">
              <c16:uniqueId val="{00000008-09F2-4059-80CE-9D20CC716D89}"/>
            </c:ext>
          </c:extLst>
        </c:ser>
        <c:dLbls>
          <c:showLegendKey val="0"/>
          <c:showVal val="0"/>
          <c:showCatName val="0"/>
          <c:showSerName val="0"/>
          <c:showPercent val="0"/>
          <c:showBubbleSize val="0"/>
          <c:showLeaderLines val="0"/>
        </c:dLbls>
        <c:firstSliceAng val="0"/>
        <c:holeSize val="38"/>
      </c:doughnutChart>
      <c:spPr>
        <a:noFill/>
        <a:ln>
          <a:noFill/>
        </a:ln>
        <a:effectLst/>
      </c:spPr>
    </c:plotArea>
    <c:legend>
      <c:legendPos val="b"/>
      <c:overlay val="0"/>
      <c:txPr>
        <a:bodyPr/>
        <a:lstStyle/>
        <a:p>
          <a:pPr>
            <a:defRPr sz="1200">
              <a:solidFill>
                <a:schemeClr val="bg2">
                  <a:lumMod val="25000"/>
                </a:schemeClr>
              </a:solidFill>
              <a:latin typeface="Calibri"/>
              <a:cs typeface="Calibri"/>
            </a:defRPr>
          </a:pPr>
          <a:endParaRPr lang="en-US"/>
        </a:p>
      </c:txPr>
    </c:legend>
    <c:plotVisOnly val="1"/>
    <c:dispBlanksAs val="span"/>
    <c:showDLblsOverMax val="1"/>
  </c:chart>
  <c:spPr>
    <a:noFill/>
    <a:ln>
      <a:noFill/>
    </a:ln>
    <a:effectLst/>
  </c:sp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1"/>
  <c:style val="2"/>
  <c:chart>
    <c:autoTitleDeleted val="1"/>
    <c:plotArea>
      <c:layout/>
      <c:doughnutChart>
        <c:varyColors val="1"/>
        <c:ser>
          <c:idx val="0"/>
          <c:order val="0"/>
          <c:tx>
            <c:strRef>
              <c:f>Sheet1!$B$1</c:f>
              <c:strCache>
                <c:ptCount val="1"/>
                <c:pt idx="0">
                  <c:v>Alcance</c:v>
                </c:pt>
              </c:strCache>
            </c:strRef>
          </c:tx>
          <c:spPr>
            <a:solidFill>
              <a:schemeClr val="accent1"/>
            </a:solidFill>
            <a:ln w="9525" cap="flat">
              <a:solidFill>
                <a:srgbClr val="F9F9F9"/>
              </a:solidFill>
              <a:prstDash val="solid"/>
              <a:round/>
            </a:ln>
            <a:effectLst/>
          </c:spPr>
          <c:dPt>
            <c:idx val="0"/>
            <c:bubble3D val="0"/>
            <c:spPr>
              <a:solidFill>
                <a:srgbClr val="5DC5ED"/>
              </a:solidFill>
              <a:effectLst/>
            </c:spPr>
            <c:extLst>
              <c:ext xmlns:c16="http://schemas.microsoft.com/office/drawing/2014/chart" uri="{C3380CC4-5D6E-409C-BE32-E72D297353CC}">
                <c16:uniqueId val="{00000001-6454-4052-B990-1C58DA4622D8}"/>
              </c:ext>
            </c:extLst>
          </c:dPt>
          <c:dPt>
            <c:idx val="1"/>
            <c:bubble3D val="0"/>
            <c:spPr>
              <a:solidFill>
                <a:srgbClr val="E969E9"/>
              </a:solidFill>
              <a:effectLst/>
            </c:spPr>
            <c:extLst>
              <c:ext xmlns:c16="http://schemas.microsoft.com/office/drawing/2014/chart" uri="{C3380CC4-5D6E-409C-BE32-E72D297353CC}">
                <c16:uniqueId val="{00000003-6454-4052-B990-1C58DA4622D8}"/>
              </c:ext>
            </c:extLst>
          </c:dPt>
          <c:dLbls>
            <c:dLbl>
              <c:idx val="0"/>
              <c:numFmt formatCode="General" sourceLinked="0"/>
              <c:spPr/>
              <c:txPr>
                <a:bodyPr/>
                <a:lstStyle/>
                <a:p>
                  <a:pPr>
                    <a:defRPr sz="1200" b="1" i="0" u="none" strike="noStrike">
                      <a:solidFill>
                        <a:srgbClr val="FFFFFF"/>
                      </a:solidFill>
                      <a:latin typeface="Calibri"/>
                    </a:defRPr>
                  </a:pPr>
                  <a:endParaRPr lang="es-CL"/>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6454-4052-B990-1C58DA4622D8}"/>
                </c:ext>
              </c:extLst>
            </c:dLbl>
            <c:dLbl>
              <c:idx val="1"/>
              <c:numFmt formatCode="General" sourceLinked="0"/>
              <c:spPr/>
              <c:txPr>
                <a:bodyPr/>
                <a:lstStyle/>
                <a:p>
                  <a:pPr>
                    <a:defRPr sz="1200" b="1" i="0" u="none" strike="noStrike">
                      <a:solidFill>
                        <a:srgbClr val="FFFFFF"/>
                      </a:solidFill>
                      <a:latin typeface="Calibri"/>
                    </a:defRPr>
                  </a:pPr>
                  <a:endParaRPr lang="es-CL"/>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6454-4052-B990-1C58DA4622D8}"/>
                </c:ext>
              </c:extLst>
            </c:dLbl>
            <c:numFmt formatCode="General" sourceLinked="0"/>
            <c:spPr>
              <a:noFill/>
              <a:ln>
                <a:noFill/>
              </a:ln>
              <a:effectLst/>
            </c:spPr>
            <c:txPr>
              <a:bodyPr/>
              <a:lstStyle/>
              <a:p>
                <a:pPr>
                  <a:defRPr sz="1800" b="1" i="0" u="none" strike="noStrike">
                    <a:solidFill>
                      <a:srgbClr val="000000"/>
                    </a:solidFill>
                    <a:latin typeface="Arial"/>
                  </a:defRPr>
                </a:pPr>
                <a:endParaRPr lang="es-CL"/>
              </a:p>
            </c:txPr>
            <c:showLegendKey val="0"/>
            <c:showVal val="0"/>
            <c:showCatName val="1"/>
            <c:showSerName val="0"/>
            <c:showPercent val="1"/>
            <c:showBubbleSize val="0"/>
            <c:showLeaderLines val="0"/>
            <c:extLst>
              <c:ext xmlns:c15="http://schemas.microsoft.com/office/drawing/2012/chart" uri="{CE6537A1-D6FC-4f65-9D91-7224C49458BB}"/>
            </c:extLst>
          </c:dLbls>
          <c:cat>
            <c:strRef>
              <c:f>Sheet1!$A$2:$A$3</c:f>
              <c:strCache>
                <c:ptCount val="2"/>
                <c:pt idx="0">
                  <c:v>Nacional</c:v>
                </c:pt>
                <c:pt idx="1">
                  <c:v>Regional</c:v>
                </c:pt>
              </c:strCache>
            </c:strRef>
          </c:cat>
          <c:val>
            <c:numRef>
              <c:f>Sheet1!$B$2:$B$3</c:f>
              <c:numCache>
                <c:formatCode>General</c:formatCode>
                <c:ptCount val="2"/>
                <c:pt idx="0">
                  <c:v>85</c:v>
                </c:pt>
                <c:pt idx="1">
                  <c:v>70</c:v>
                </c:pt>
              </c:numCache>
            </c:numRef>
          </c:val>
          <c:extLst>
            <c:ext xmlns:c16="http://schemas.microsoft.com/office/drawing/2014/chart" uri="{C3380CC4-5D6E-409C-BE32-E72D297353CC}">
              <c16:uniqueId val="{00000004-6454-4052-B990-1C58DA4622D8}"/>
            </c:ext>
          </c:extLst>
        </c:ser>
        <c:dLbls>
          <c:showLegendKey val="0"/>
          <c:showVal val="0"/>
          <c:showCatName val="0"/>
          <c:showSerName val="0"/>
          <c:showPercent val="0"/>
          <c:showBubbleSize val="0"/>
          <c:showLeaderLines val="0"/>
        </c:dLbls>
        <c:firstSliceAng val="0"/>
        <c:holeSize val="38"/>
      </c:doughnutChart>
      <c:spPr>
        <a:noFill/>
        <a:ln>
          <a:noFill/>
        </a:ln>
        <a:effectLst/>
      </c:spPr>
    </c:plotArea>
    <c:legend>
      <c:legendPos val="b"/>
      <c:overlay val="0"/>
      <c:txPr>
        <a:bodyPr/>
        <a:lstStyle/>
        <a:p>
          <a:pPr>
            <a:defRPr sz="1200">
              <a:solidFill>
                <a:schemeClr val="bg2">
                  <a:lumMod val="25000"/>
                </a:schemeClr>
              </a:solidFill>
              <a:latin typeface="Calibri"/>
              <a:cs typeface="Calibri"/>
            </a:defRPr>
          </a:pPr>
          <a:endParaRPr lang="en-US"/>
        </a:p>
      </c:txPr>
    </c:legend>
    <c:plotVisOnly val="1"/>
    <c:dispBlanksAs val="span"/>
    <c:showDLblsOverMax val="1"/>
  </c:chart>
  <c:spPr>
    <a:noFill/>
    <a:ln>
      <a:noFill/>
    </a:ln>
    <a:effectLst/>
  </c:sp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1"/>
  <c:style val="2"/>
  <c:chart>
    <c:autoTitleDeleted val="1"/>
    <c:plotArea>
      <c:layout/>
      <c:barChart>
        <c:barDir val="bar"/>
        <c:grouping val="stacked"/>
        <c:varyColors val="0"/>
        <c:ser>
          <c:idx val="0"/>
          <c:order val="0"/>
          <c:tx>
            <c:strRef>
              <c:f>Sheet1!$B$1</c:f>
              <c:strCache>
                <c:ptCount val="1"/>
                <c:pt idx="0">
                  <c:v>Nacional</c:v>
                </c:pt>
              </c:strCache>
            </c:strRef>
          </c:tx>
          <c:spPr>
            <a:solidFill>
              <a:srgbClr val="5DC5ED"/>
            </a:solidFill>
            <a:effectLst/>
          </c:spPr>
          <c:invertIfNegative val="0"/>
          <c:dLbls>
            <c:numFmt formatCode="#,##0" sourceLinked="0"/>
            <c:spPr>
              <a:noFill/>
              <a:ln>
                <a:noFill/>
              </a:ln>
              <a:effectLst/>
            </c:spPr>
            <c:txPr>
              <a:bodyPr/>
              <a:lstStyle/>
              <a:p>
                <a:pPr>
                  <a:defRPr sz="1400" b="1" i="0" u="none" strike="noStrike">
                    <a:solidFill>
                      <a:srgbClr val="FFFFFF"/>
                    </a:solidFill>
                    <a:latin typeface="Calibri"/>
                  </a:defRPr>
                </a:pPr>
                <a:endParaRPr lang="es-CL"/>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Digital</c:v>
                </c:pt>
                <c:pt idx="1">
                  <c:v>Escrito</c:v>
                </c:pt>
                <c:pt idx="2">
                  <c:v>Televisión</c:v>
                </c:pt>
                <c:pt idx="3">
                  <c:v>Radio</c:v>
                </c:pt>
              </c:strCache>
            </c:strRef>
          </c:cat>
          <c:val>
            <c:numRef>
              <c:f>Sheet1!$B$2:$B$5</c:f>
              <c:numCache>
                <c:formatCode>General</c:formatCode>
                <c:ptCount val="4"/>
                <c:pt idx="0">
                  <c:v>54</c:v>
                </c:pt>
                <c:pt idx="1">
                  <c:v>6</c:v>
                </c:pt>
                <c:pt idx="2">
                  <c:v>14</c:v>
                </c:pt>
                <c:pt idx="3">
                  <c:v>13</c:v>
                </c:pt>
              </c:numCache>
            </c:numRef>
          </c:val>
          <c:extLst>
            <c:ext xmlns:c16="http://schemas.microsoft.com/office/drawing/2014/chart" uri="{C3380CC4-5D6E-409C-BE32-E72D297353CC}">
              <c16:uniqueId val="{00000000-0A8A-4CB7-B3B4-2B6A2C36BF6B}"/>
            </c:ext>
          </c:extLst>
        </c:ser>
        <c:ser>
          <c:idx val="1"/>
          <c:order val="1"/>
          <c:tx>
            <c:strRef>
              <c:f>Sheet1!$C$1</c:f>
              <c:strCache>
                <c:ptCount val="1"/>
                <c:pt idx="0">
                  <c:v>Regional</c:v>
                </c:pt>
              </c:strCache>
            </c:strRef>
          </c:tx>
          <c:spPr>
            <a:solidFill>
              <a:srgbClr val="E969E9"/>
            </a:solidFill>
            <a:effectLst/>
          </c:spPr>
          <c:invertIfNegative val="0"/>
          <c:dLbls>
            <c:numFmt formatCode="#,##0" sourceLinked="0"/>
            <c:spPr>
              <a:noFill/>
              <a:ln>
                <a:noFill/>
              </a:ln>
              <a:effectLst/>
            </c:spPr>
            <c:txPr>
              <a:bodyPr/>
              <a:lstStyle/>
              <a:p>
                <a:pPr>
                  <a:defRPr sz="1400" b="1" i="0" u="none" strike="noStrike">
                    <a:solidFill>
                      <a:srgbClr val="FFFFFF"/>
                    </a:solidFill>
                    <a:latin typeface="Calibri"/>
                  </a:defRPr>
                </a:pPr>
                <a:endParaRPr lang="es-CL"/>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Sheet1!$A$2:$A$5</c:f>
              <c:strCache>
                <c:ptCount val="4"/>
                <c:pt idx="0">
                  <c:v>Digital</c:v>
                </c:pt>
                <c:pt idx="1">
                  <c:v>Escrito</c:v>
                </c:pt>
                <c:pt idx="2">
                  <c:v>Televisión</c:v>
                </c:pt>
                <c:pt idx="3">
                  <c:v>Radio</c:v>
                </c:pt>
              </c:strCache>
            </c:strRef>
          </c:cat>
          <c:val>
            <c:numRef>
              <c:f>Sheet1!$C$2:$C$5</c:f>
              <c:numCache>
                <c:formatCode>General</c:formatCode>
                <c:ptCount val="4"/>
                <c:pt idx="0">
                  <c:v>34</c:v>
                </c:pt>
                <c:pt idx="1">
                  <c:v>23</c:v>
                </c:pt>
                <c:pt idx="2">
                  <c:v>7</c:v>
                </c:pt>
                <c:pt idx="3">
                  <c:v>4</c:v>
                </c:pt>
              </c:numCache>
            </c:numRef>
          </c:val>
          <c:extLst>
            <c:ext xmlns:c16="http://schemas.microsoft.com/office/drawing/2014/chart" uri="{C3380CC4-5D6E-409C-BE32-E72D297353CC}">
              <c16:uniqueId val="{00000001-0A8A-4CB7-B3B4-2B6A2C36BF6B}"/>
            </c:ext>
          </c:extLst>
        </c:ser>
        <c:dLbls>
          <c:dLblPos val="ctr"/>
          <c:showLegendKey val="0"/>
          <c:showVal val="1"/>
          <c:showCatName val="0"/>
          <c:showSerName val="0"/>
          <c:showPercent val="0"/>
          <c:showBubbleSize val="0"/>
        </c:dLbls>
        <c:gapWidth val="55"/>
        <c:overlap val="100"/>
        <c:axId val="2094734554"/>
        <c:axId val="2094734552"/>
      </c:barChart>
      <c:catAx>
        <c:axId val="2094734554"/>
        <c:scaling>
          <c:orientation val="minMax"/>
        </c:scaling>
        <c:delete val="0"/>
        <c:axPos val="l"/>
        <c:numFmt formatCode="General" sourceLinked="1"/>
        <c:majorTickMark val="out"/>
        <c:minorTickMark val="none"/>
        <c:tickLblPos val="nextTo"/>
        <c:spPr>
          <a:ln w="12700" cap="flat">
            <a:noFill/>
            <a:prstDash val="solid"/>
            <a:round/>
          </a:ln>
        </c:spPr>
        <c:txPr>
          <a:bodyPr/>
          <a:lstStyle/>
          <a:p>
            <a:pPr>
              <a:defRPr sz="1500" b="0" i="0" u="none" strike="noStrike">
                <a:solidFill>
                  <a:schemeClr val="bg2">
                    <a:lumMod val="25000"/>
                  </a:schemeClr>
                </a:solidFill>
                <a:latin typeface="Calibri"/>
              </a:defRPr>
            </a:pPr>
            <a:endParaRPr lang="en-US"/>
          </a:p>
        </c:txPr>
        <c:crossAx val="2094734552"/>
        <c:crosses val="autoZero"/>
        <c:auto val="1"/>
        <c:lblAlgn val="ctr"/>
        <c:lblOffset val="100"/>
        <c:noMultiLvlLbl val="1"/>
      </c:catAx>
      <c:valAx>
        <c:axId val="2094734552"/>
        <c:scaling>
          <c:orientation val="minMax"/>
        </c:scaling>
        <c:delete val="1"/>
        <c:axPos val="b"/>
        <c:numFmt formatCode="General" sourceLinked="0"/>
        <c:majorTickMark val="out"/>
        <c:minorTickMark val="none"/>
        <c:tickLblPos val="low"/>
        <c:crossAx val="2094734554"/>
        <c:crosses val="autoZero"/>
        <c:crossBetween val="between"/>
      </c:valAx>
      <c:spPr>
        <a:noFill/>
        <a:ln>
          <a:noFill/>
        </a:ln>
        <a:effectLst/>
      </c:spPr>
    </c:plotArea>
    <c:legend>
      <c:legendPos val="t"/>
      <c:overlay val="0"/>
      <c:txPr>
        <a:bodyPr/>
        <a:lstStyle/>
        <a:p>
          <a:pPr>
            <a:defRPr sz="1400">
              <a:solidFill>
                <a:schemeClr val="bg2">
                  <a:lumMod val="25000"/>
                </a:schemeClr>
              </a:solidFill>
              <a:latin typeface="Calibri"/>
              <a:cs typeface="Calibri"/>
            </a:defRPr>
          </a:pPr>
          <a:endParaRPr lang="en-US"/>
        </a:p>
      </c:txPr>
    </c:legend>
    <c:plotVisOnly val="1"/>
    <c:dispBlanksAs val="span"/>
    <c:showDLblsOverMax val="1"/>
  </c:chart>
  <c:spPr>
    <a:noFill/>
    <a:ln>
      <a:noFill/>
    </a:ln>
    <a:effectLst/>
  </c:sp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1"/>
  <c:style val="2"/>
  <c:chart>
    <c:autoTitleDeleted val="1"/>
    <c:plotArea>
      <c:layout/>
      <c:doughnutChart>
        <c:varyColors val="1"/>
        <c:ser>
          <c:idx val="0"/>
          <c:order val="0"/>
          <c:tx>
            <c:strRef>
              <c:f>Sheet1!$B$1</c:f>
              <c:strCache>
                <c:ptCount val="1"/>
                <c:pt idx="0">
                  <c:v>Cobertura</c:v>
                </c:pt>
              </c:strCache>
            </c:strRef>
          </c:tx>
          <c:spPr>
            <a:solidFill>
              <a:schemeClr val="accent1"/>
            </a:solidFill>
            <a:ln w="9525" cap="flat">
              <a:solidFill>
                <a:srgbClr val="F9F9F9"/>
              </a:solidFill>
              <a:prstDash val="solid"/>
              <a:round/>
            </a:ln>
            <a:effectLst/>
          </c:spPr>
          <c:dPt>
            <c:idx val="0"/>
            <c:bubble3D val="0"/>
            <c:spPr>
              <a:solidFill>
                <a:srgbClr val="5DC5ED"/>
              </a:solidFill>
              <a:effectLst/>
            </c:spPr>
            <c:extLst>
              <c:ext xmlns:c16="http://schemas.microsoft.com/office/drawing/2014/chart" uri="{C3380CC4-5D6E-409C-BE32-E72D297353CC}">
                <c16:uniqueId val="{00000001-71C7-4F4E-BD59-18AF9468AD41}"/>
              </c:ext>
            </c:extLst>
          </c:dPt>
          <c:dPt>
            <c:idx val="1"/>
            <c:bubble3D val="0"/>
            <c:spPr>
              <a:solidFill>
                <a:srgbClr val="E969E9"/>
              </a:solidFill>
              <a:effectLst/>
            </c:spPr>
            <c:extLst>
              <c:ext xmlns:c16="http://schemas.microsoft.com/office/drawing/2014/chart" uri="{C3380CC4-5D6E-409C-BE32-E72D297353CC}">
                <c16:uniqueId val="{00000003-71C7-4F4E-BD59-18AF9468AD41}"/>
              </c:ext>
            </c:extLst>
          </c:dPt>
          <c:dLbls>
            <c:dLbl>
              <c:idx val="0"/>
              <c:numFmt formatCode="General" sourceLinked="0"/>
              <c:spPr/>
              <c:txPr>
                <a:bodyPr/>
                <a:lstStyle/>
                <a:p>
                  <a:pPr>
                    <a:defRPr sz="1200" b="1" i="0" u="none" strike="noStrike">
                      <a:solidFill>
                        <a:srgbClr val="FFFFFF"/>
                      </a:solidFill>
                      <a:latin typeface="Calibri"/>
                    </a:defRPr>
                  </a:pPr>
                  <a:endParaRPr lang="es-CL"/>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71C7-4F4E-BD59-18AF9468AD41}"/>
                </c:ext>
              </c:extLst>
            </c:dLbl>
            <c:dLbl>
              <c:idx val="1"/>
              <c:numFmt formatCode="General" sourceLinked="0"/>
              <c:spPr/>
              <c:txPr>
                <a:bodyPr/>
                <a:lstStyle/>
                <a:p>
                  <a:pPr>
                    <a:defRPr sz="1200" b="1" i="0" u="none" strike="noStrike">
                      <a:solidFill>
                        <a:srgbClr val="FFFFFF"/>
                      </a:solidFill>
                      <a:latin typeface="Calibri"/>
                    </a:defRPr>
                  </a:pPr>
                  <a:endParaRPr lang="es-CL"/>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71C7-4F4E-BD59-18AF9468AD41}"/>
                </c:ext>
              </c:extLst>
            </c:dLbl>
            <c:numFmt formatCode="General" sourceLinked="0"/>
            <c:spPr>
              <a:noFill/>
              <a:ln>
                <a:noFill/>
              </a:ln>
              <a:effectLst/>
            </c:spPr>
            <c:txPr>
              <a:bodyPr/>
              <a:lstStyle/>
              <a:p>
                <a:pPr>
                  <a:defRPr sz="1800" b="1" i="0" u="none" strike="noStrike">
                    <a:solidFill>
                      <a:srgbClr val="000000"/>
                    </a:solidFill>
                    <a:latin typeface="Arial"/>
                  </a:defRPr>
                </a:pPr>
                <a:endParaRPr lang="es-CL"/>
              </a:p>
            </c:txPr>
            <c:showLegendKey val="0"/>
            <c:showVal val="0"/>
            <c:showCatName val="1"/>
            <c:showSerName val="0"/>
            <c:showPercent val="1"/>
            <c:showBubbleSize val="0"/>
            <c:showLeaderLines val="0"/>
            <c:extLst>
              <c:ext xmlns:c15="http://schemas.microsoft.com/office/drawing/2012/chart" uri="{CE6537A1-D6FC-4f65-9D91-7224C49458BB}"/>
            </c:extLst>
          </c:dLbls>
          <c:cat>
            <c:strRef>
              <c:f>Sheet1!$A$2:$A$3</c:f>
              <c:strCache>
                <c:ptCount val="2"/>
                <c:pt idx="0">
                  <c:v>Casos nuevos o menos visibles</c:v>
                </c:pt>
                <c:pt idx="1">
                  <c:v>Casos antiguos ya instalados en la agenda</c:v>
                </c:pt>
              </c:strCache>
            </c:strRef>
          </c:cat>
          <c:val>
            <c:numRef>
              <c:f>Sheet1!$B$2:$B$3</c:f>
              <c:numCache>
                <c:formatCode>General</c:formatCode>
                <c:ptCount val="2"/>
                <c:pt idx="0">
                  <c:v>148</c:v>
                </c:pt>
                <c:pt idx="1">
                  <c:v>7</c:v>
                </c:pt>
              </c:numCache>
            </c:numRef>
          </c:val>
          <c:extLst>
            <c:ext xmlns:c16="http://schemas.microsoft.com/office/drawing/2014/chart" uri="{C3380CC4-5D6E-409C-BE32-E72D297353CC}">
              <c16:uniqueId val="{00000004-71C7-4F4E-BD59-18AF9468AD41}"/>
            </c:ext>
          </c:extLst>
        </c:ser>
        <c:dLbls>
          <c:showLegendKey val="0"/>
          <c:showVal val="0"/>
          <c:showCatName val="0"/>
          <c:showSerName val="0"/>
          <c:showPercent val="0"/>
          <c:showBubbleSize val="0"/>
          <c:showLeaderLines val="0"/>
        </c:dLbls>
        <c:firstSliceAng val="0"/>
        <c:holeSize val="38"/>
      </c:doughnutChart>
      <c:spPr>
        <a:noFill/>
        <a:ln>
          <a:noFill/>
        </a:ln>
        <a:effectLst/>
      </c:spPr>
    </c:plotArea>
    <c:legend>
      <c:legendPos val="b"/>
      <c:overlay val="0"/>
      <c:txPr>
        <a:bodyPr/>
        <a:lstStyle/>
        <a:p>
          <a:pPr>
            <a:defRPr sz="1200">
              <a:solidFill>
                <a:schemeClr val="bg2">
                  <a:lumMod val="25000"/>
                </a:schemeClr>
              </a:solidFill>
              <a:latin typeface="Calibri"/>
              <a:cs typeface="Calibri"/>
            </a:defRPr>
          </a:pPr>
          <a:endParaRPr lang="en-US"/>
        </a:p>
      </c:txPr>
    </c:legend>
    <c:plotVisOnly val="1"/>
    <c:dispBlanksAs val="span"/>
    <c:showDLblsOverMax val="1"/>
  </c:chart>
  <c:spPr>
    <a:noFill/>
    <a:ln>
      <a:noFill/>
    </a:ln>
    <a:effectLst/>
  </c:sp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1"/>
  <c:style val="2"/>
  <c:chart>
    <c:autoTitleDeleted val="1"/>
    <c:plotArea>
      <c:layout>
        <c:manualLayout>
          <c:layoutTarget val="inner"/>
          <c:xMode val="edge"/>
          <c:yMode val="edge"/>
          <c:x val="0.22858201752558707"/>
          <c:y val="9.0792181069958844E-2"/>
          <c:w val="0.43783068783068785"/>
          <c:h val="0.9092078189300411"/>
        </c:manualLayout>
      </c:layout>
      <c:doughnutChart>
        <c:varyColors val="1"/>
        <c:ser>
          <c:idx val="0"/>
          <c:order val="0"/>
          <c:tx>
            <c:strRef>
              <c:f>Sheet1!$B$1</c:f>
              <c:strCache>
                <c:ptCount val="1"/>
                <c:pt idx="0">
                  <c:v>Delitos</c:v>
                </c:pt>
              </c:strCache>
            </c:strRef>
          </c:tx>
          <c:spPr>
            <a:solidFill>
              <a:schemeClr val="accent1"/>
            </a:solidFill>
            <a:ln w="9525" cap="flat">
              <a:solidFill>
                <a:srgbClr val="F9F9F9"/>
              </a:solidFill>
              <a:prstDash val="solid"/>
              <a:round/>
            </a:ln>
            <a:effectLst/>
          </c:spPr>
          <c:dPt>
            <c:idx val="0"/>
            <c:bubble3D val="0"/>
            <c:spPr>
              <a:solidFill>
                <a:srgbClr val="5DC5ED"/>
              </a:solidFill>
              <a:effectLst/>
            </c:spPr>
            <c:extLst>
              <c:ext xmlns:c16="http://schemas.microsoft.com/office/drawing/2014/chart" uri="{C3380CC4-5D6E-409C-BE32-E72D297353CC}">
                <c16:uniqueId val="{00000001-3642-458C-BECF-3F13E8546603}"/>
              </c:ext>
            </c:extLst>
          </c:dPt>
          <c:dPt>
            <c:idx val="1"/>
            <c:bubble3D val="0"/>
            <c:spPr>
              <a:solidFill>
                <a:srgbClr val="0070C0"/>
              </a:solidFill>
              <a:effectLst/>
            </c:spPr>
            <c:extLst>
              <c:ext xmlns:c16="http://schemas.microsoft.com/office/drawing/2014/chart" uri="{C3380CC4-5D6E-409C-BE32-E72D297353CC}">
                <c16:uniqueId val="{00000003-3642-458C-BECF-3F13E8546603}"/>
              </c:ext>
            </c:extLst>
          </c:dPt>
          <c:dPt>
            <c:idx val="2"/>
            <c:bubble3D val="0"/>
            <c:spPr>
              <a:solidFill>
                <a:srgbClr val="002060"/>
              </a:solidFill>
              <a:effectLst/>
            </c:spPr>
            <c:extLst>
              <c:ext xmlns:c16="http://schemas.microsoft.com/office/drawing/2014/chart" uri="{C3380CC4-5D6E-409C-BE32-E72D297353CC}">
                <c16:uniqueId val="{00000005-3642-458C-BECF-3F13E8546603}"/>
              </c:ext>
            </c:extLst>
          </c:dPt>
          <c:dPt>
            <c:idx val="3"/>
            <c:bubble3D val="0"/>
            <c:spPr>
              <a:solidFill>
                <a:srgbClr val="A82975"/>
              </a:solidFill>
              <a:effectLst/>
            </c:spPr>
            <c:extLst>
              <c:ext xmlns:c16="http://schemas.microsoft.com/office/drawing/2014/chart" uri="{C3380CC4-5D6E-409C-BE32-E72D297353CC}">
                <c16:uniqueId val="{00000007-3642-458C-BECF-3F13E8546603}"/>
              </c:ext>
            </c:extLst>
          </c:dPt>
          <c:dPt>
            <c:idx val="4"/>
            <c:bubble3D val="0"/>
            <c:spPr>
              <a:solidFill>
                <a:srgbClr val="E969E9"/>
              </a:solidFill>
              <a:effectLst/>
            </c:spPr>
            <c:extLst>
              <c:ext xmlns:c16="http://schemas.microsoft.com/office/drawing/2014/chart" uri="{C3380CC4-5D6E-409C-BE32-E72D297353CC}">
                <c16:uniqueId val="{00000009-3642-458C-BECF-3F13E8546603}"/>
              </c:ext>
            </c:extLst>
          </c:dPt>
          <c:dPt>
            <c:idx val="5"/>
            <c:bubble3D val="0"/>
            <c:spPr>
              <a:solidFill>
                <a:srgbClr val="7030A0"/>
              </a:solidFill>
              <a:effectLst/>
            </c:spPr>
            <c:extLst>
              <c:ext xmlns:c16="http://schemas.microsoft.com/office/drawing/2014/chart" uri="{C3380CC4-5D6E-409C-BE32-E72D297353CC}">
                <c16:uniqueId val="{0000000B-3642-458C-BECF-3F13E8546603}"/>
              </c:ext>
            </c:extLst>
          </c:dPt>
          <c:dPt>
            <c:idx val="6"/>
            <c:bubble3D val="0"/>
            <c:spPr>
              <a:solidFill>
                <a:srgbClr val="9DC3E6"/>
              </a:solidFill>
              <a:effectLst/>
            </c:spPr>
            <c:extLst>
              <c:ext xmlns:c16="http://schemas.microsoft.com/office/drawing/2014/chart" uri="{C3380CC4-5D6E-409C-BE32-E72D297353CC}">
                <c16:uniqueId val="{0000000D-3642-458C-BECF-3F13E8546603}"/>
              </c:ext>
            </c:extLst>
          </c:dPt>
          <c:dPt>
            <c:idx val="7"/>
            <c:bubble3D val="0"/>
            <c:spPr>
              <a:solidFill>
                <a:srgbClr val="8C8C8C"/>
              </a:solidFill>
              <a:effectLst/>
            </c:spPr>
            <c:extLst>
              <c:ext xmlns:c16="http://schemas.microsoft.com/office/drawing/2014/chart" uri="{C3380CC4-5D6E-409C-BE32-E72D297353CC}">
                <c16:uniqueId val="{0000000F-3642-458C-BECF-3F13E8546603}"/>
              </c:ext>
            </c:extLst>
          </c:dPt>
          <c:dLbls>
            <c:dLbl>
              <c:idx val="0"/>
              <c:numFmt formatCode="General" sourceLinked="0"/>
              <c:spPr/>
              <c:txPr>
                <a:bodyPr/>
                <a:lstStyle/>
                <a:p>
                  <a:pPr>
                    <a:defRPr sz="1200" b="1" i="0" u="none" strike="noStrike">
                      <a:solidFill>
                        <a:srgbClr val="FFFFFF"/>
                      </a:solidFill>
                      <a:latin typeface="Calibri"/>
                    </a:defRPr>
                  </a:pPr>
                  <a:endParaRPr lang="es-CL"/>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3642-458C-BECF-3F13E8546603}"/>
                </c:ext>
              </c:extLst>
            </c:dLbl>
            <c:dLbl>
              <c:idx val="1"/>
              <c:numFmt formatCode="General" sourceLinked="0"/>
              <c:spPr/>
              <c:txPr>
                <a:bodyPr/>
                <a:lstStyle/>
                <a:p>
                  <a:pPr>
                    <a:defRPr sz="1200" b="1" i="0" u="none" strike="noStrike">
                      <a:solidFill>
                        <a:srgbClr val="FFFFFF"/>
                      </a:solidFill>
                      <a:latin typeface="Calibri"/>
                    </a:defRPr>
                  </a:pPr>
                  <a:endParaRPr lang="es-CL"/>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3642-458C-BECF-3F13E8546603}"/>
                </c:ext>
              </c:extLst>
            </c:dLbl>
            <c:dLbl>
              <c:idx val="2"/>
              <c:numFmt formatCode="General" sourceLinked="0"/>
              <c:spPr/>
              <c:txPr>
                <a:bodyPr/>
                <a:lstStyle/>
                <a:p>
                  <a:pPr>
                    <a:defRPr sz="1200" b="1" i="0" u="none" strike="noStrike">
                      <a:solidFill>
                        <a:srgbClr val="FFFFFF"/>
                      </a:solidFill>
                      <a:latin typeface="Calibri"/>
                    </a:defRPr>
                  </a:pPr>
                  <a:endParaRPr lang="es-CL"/>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3642-458C-BECF-3F13E8546603}"/>
                </c:ext>
              </c:extLst>
            </c:dLbl>
            <c:dLbl>
              <c:idx val="3"/>
              <c:numFmt formatCode="General" sourceLinked="0"/>
              <c:spPr/>
              <c:txPr>
                <a:bodyPr/>
                <a:lstStyle/>
                <a:p>
                  <a:pPr>
                    <a:defRPr sz="1200" b="1" i="0" u="none" strike="noStrike">
                      <a:solidFill>
                        <a:srgbClr val="FFFFFF"/>
                      </a:solidFill>
                      <a:latin typeface="Calibri"/>
                    </a:defRPr>
                  </a:pPr>
                  <a:endParaRPr lang="es-CL"/>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3642-458C-BECF-3F13E8546603}"/>
                </c:ext>
              </c:extLst>
            </c:dLbl>
            <c:dLbl>
              <c:idx val="4"/>
              <c:numFmt formatCode="General" sourceLinked="0"/>
              <c:spPr/>
              <c:txPr>
                <a:bodyPr/>
                <a:lstStyle/>
                <a:p>
                  <a:pPr>
                    <a:defRPr sz="1200" b="1" i="0" u="none" strike="noStrike">
                      <a:solidFill>
                        <a:srgbClr val="FFFFFF"/>
                      </a:solidFill>
                      <a:latin typeface="Calibri"/>
                    </a:defRPr>
                  </a:pPr>
                  <a:endParaRPr lang="es-CL"/>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3642-458C-BECF-3F13E8546603}"/>
                </c:ext>
              </c:extLst>
            </c:dLbl>
            <c:dLbl>
              <c:idx val="5"/>
              <c:numFmt formatCode="General" sourceLinked="0"/>
              <c:spPr/>
              <c:txPr>
                <a:bodyPr/>
                <a:lstStyle/>
                <a:p>
                  <a:pPr>
                    <a:defRPr sz="1200" b="1" i="0" u="none" strike="noStrike">
                      <a:solidFill>
                        <a:srgbClr val="FFFFFF"/>
                      </a:solidFill>
                      <a:latin typeface="Calibri"/>
                    </a:defRPr>
                  </a:pPr>
                  <a:endParaRPr lang="es-CL"/>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3642-458C-BECF-3F13E8546603}"/>
                </c:ext>
              </c:extLst>
            </c:dLbl>
            <c:dLbl>
              <c:idx val="6"/>
              <c:numFmt formatCode="General" sourceLinked="0"/>
              <c:spPr/>
              <c:txPr>
                <a:bodyPr/>
                <a:lstStyle/>
                <a:p>
                  <a:pPr>
                    <a:defRPr sz="1200" b="1" i="0" u="none" strike="noStrike">
                      <a:solidFill>
                        <a:srgbClr val="FFFFFF"/>
                      </a:solidFill>
                      <a:latin typeface="Calibri"/>
                    </a:defRPr>
                  </a:pPr>
                  <a:endParaRPr lang="es-CL"/>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3642-458C-BECF-3F13E8546603}"/>
                </c:ext>
              </c:extLst>
            </c:dLbl>
            <c:dLbl>
              <c:idx val="7"/>
              <c:numFmt formatCode="General" sourceLinked="0"/>
              <c:spPr/>
              <c:txPr>
                <a:bodyPr/>
                <a:lstStyle/>
                <a:p>
                  <a:pPr>
                    <a:defRPr sz="1200" b="1" i="0" u="none" strike="noStrike">
                      <a:solidFill>
                        <a:srgbClr val="FFFFFF"/>
                      </a:solidFill>
                      <a:latin typeface="Calibri"/>
                    </a:defRPr>
                  </a:pPr>
                  <a:endParaRPr lang="es-CL"/>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3642-458C-BECF-3F13E8546603}"/>
                </c:ext>
              </c:extLst>
            </c:dLbl>
            <c:numFmt formatCode="General" sourceLinked="0"/>
            <c:spPr>
              <a:noFill/>
              <a:ln>
                <a:noFill/>
              </a:ln>
              <a:effectLst/>
            </c:spPr>
            <c:txPr>
              <a:bodyPr/>
              <a:lstStyle/>
              <a:p>
                <a:pPr>
                  <a:defRPr sz="1800" b="1" i="0" u="none" strike="noStrike">
                    <a:solidFill>
                      <a:srgbClr val="000000"/>
                    </a:solidFill>
                    <a:latin typeface="Arial"/>
                  </a:defRPr>
                </a:pPr>
                <a:endParaRPr lang="es-CL"/>
              </a:p>
            </c:txPr>
            <c:showLegendKey val="0"/>
            <c:showVal val="0"/>
            <c:showCatName val="1"/>
            <c:showSerName val="0"/>
            <c:showPercent val="1"/>
            <c:showBubbleSize val="0"/>
            <c:showLeaderLines val="0"/>
            <c:extLst>
              <c:ext xmlns:c15="http://schemas.microsoft.com/office/drawing/2012/chart" uri="{CE6537A1-D6FC-4f65-9D91-7224C49458BB}"/>
            </c:extLst>
          </c:dLbls>
          <c:cat>
            <c:strRef>
              <c:f>Sheet1!$A$2:$A$9</c:f>
              <c:strCache>
                <c:ptCount val="8"/>
                <c:pt idx="0">
                  <c:v>Fraude al fisco</c:v>
                </c:pt>
                <c:pt idx="1">
                  <c:v>Lavado de activos</c:v>
                </c:pt>
                <c:pt idx="2">
                  <c:v>Cohecho y soborno</c:v>
                </c:pt>
                <c:pt idx="3">
                  <c:v>Falsificación de instrumento público</c:v>
                </c:pt>
                <c:pt idx="4">
                  <c:v>Enriquecimiento injustificado</c:v>
                </c:pt>
                <c:pt idx="5">
                  <c:v>Corrupción (genérico)</c:v>
                </c:pt>
                <c:pt idx="6">
                  <c:v>Malversación de caudales</c:v>
                </c:pt>
                <c:pt idx="7">
                  <c:v>Otros delitos</c:v>
                </c:pt>
              </c:strCache>
            </c:strRef>
          </c:cat>
          <c:val>
            <c:numRef>
              <c:f>Sheet1!$B$2:$B$9</c:f>
              <c:numCache>
                <c:formatCode>General</c:formatCode>
                <c:ptCount val="8"/>
                <c:pt idx="0">
                  <c:v>103</c:v>
                </c:pt>
                <c:pt idx="1">
                  <c:v>57</c:v>
                </c:pt>
                <c:pt idx="2">
                  <c:v>54</c:v>
                </c:pt>
                <c:pt idx="3">
                  <c:v>20</c:v>
                </c:pt>
                <c:pt idx="4">
                  <c:v>18</c:v>
                </c:pt>
                <c:pt idx="5">
                  <c:v>16</c:v>
                </c:pt>
                <c:pt idx="6">
                  <c:v>14</c:v>
                </c:pt>
                <c:pt idx="7">
                  <c:v>52</c:v>
                </c:pt>
              </c:numCache>
            </c:numRef>
          </c:val>
          <c:extLst>
            <c:ext xmlns:c16="http://schemas.microsoft.com/office/drawing/2014/chart" uri="{C3380CC4-5D6E-409C-BE32-E72D297353CC}">
              <c16:uniqueId val="{00000010-3642-458C-BECF-3F13E8546603}"/>
            </c:ext>
          </c:extLst>
        </c:ser>
        <c:dLbls>
          <c:showLegendKey val="0"/>
          <c:showVal val="0"/>
          <c:showCatName val="0"/>
          <c:showSerName val="0"/>
          <c:showPercent val="0"/>
          <c:showBubbleSize val="0"/>
          <c:showLeaderLines val="0"/>
        </c:dLbls>
        <c:firstSliceAng val="0"/>
        <c:holeSize val="38"/>
      </c:doughnutChart>
      <c:spPr>
        <a:noFill/>
        <a:ln>
          <a:noFill/>
        </a:ln>
        <a:effectLst/>
      </c:spPr>
    </c:plotArea>
    <c:legend>
      <c:legendPos val="r"/>
      <c:layout>
        <c:manualLayout>
          <c:xMode val="edge"/>
          <c:yMode val="edge"/>
          <c:x val="0.78840301212348451"/>
          <c:y val="0.18103350507112537"/>
          <c:w val="0.17852820480773238"/>
          <c:h val="0.59163669356145299"/>
        </c:manualLayout>
      </c:layout>
      <c:overlay val="0"/>
      <c:txPr>
        <a:bodyPr/>
        <a:lstStyle/>
        <a:p>
          <a:pPr>
            <a:defRPr sz="1200">
              <a:solidFill>
                <a:schemeClr val="bg2">
                  <a:lumMod val="25000"/>
                </a:schemeClr>
              </a:solidFill>
              <a:latin typeface="Calibri"/>
              <a:cs typeface="Calibri"/>
            </a:defRPr>
          </a:pPr>
          <a:endParaRPr lang="en-US"/>
        </a:p>
      </c:txPr>
    </c:legend>
    <c:plotVisOnly val="1"/>
    <c:dispBlanksAs val="span"/>
    <c:showDLblsOverMax val="1"/>
  </c:chart>
  <c:spPr>
    <a:noFill/>
    <a:ln>
      <a:noFill/>
    </a:ln>
    <a:effectLst/>
  </c:spPr>
  <c:externalData r:id="rId1">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1"/>
  <c:style val="2"/>
  <c:chart>
    <c:autoTitleDeleted val="1"/>
    <c:plotArea>
      <c:layout/>
      <c:barChart>
        <c:barDir val="bar"/>
        <c:grouping val="clustered"/>
        <c:varyColors val="0"/>
        <c:ser>
          <c:idx val="0"/>
          <c:order val="0"/>
          <c:tx>
            <c:strRef>
              <c:f>Sheet1!$B$1</c:f>
              <c:strCache>
                <c:ptCount val="1"/>
                <c:pt idx="0">
                  <c:v>Millones de $</c:v>
                </c:pt>
              </c:strCache>
            </c:strRef>
          </c:tx>
          <c:spPr>
            <a:solidFill>
              <a:srgbClr val="5DC5ED"/>
            </a:solidFill>
            <a:effectLst/>
          </c:spPr>
          <c:invertIfNegative val="0"/>
          <c:dLbls>
            <c:numFmt formatCode="#,##0" sourceLinked="0"/>
            <c:spPr>
              <a:noFill/>
              <a:ln>
                <a:noFill/>
              </a:ln>
              <a:effectLst/>
            </c:spPr>
            <c:txPr>
              <a:bodyPr/>
              <a:lstStyle/>
              <a:p>
                <a:pPr>
                  <a:defRPr sz="1100" b="1" i="0" u="none" strike="noStrike">
                    <a:solidFill>
                      <a:schemeClr val="bg2">
                        <a:lumMod val="25000"/>
                      </a:schemeClr>
                    </a:solidFill>
                    <a:latin typeface="Calibri"/>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Sheet1!$A$2:$A$13</c:f>
              <c:strCache>
                <c:ptCount val="12"/>
                <c:pt idx="0">
                  <c:v>Maipú · Cathy Barriga</c:v>
                </c:pt>
                <c:pt idx="1">
                  <c:v>Peñalolén · C. Leitao</c:v>
                </c:pt>
                <c:pt idx="2">
                  <c:v>Coyhaique · C. Gatica</c:v>
                </c:pt>
                <c:pt idx="3">
                  <c:v>Chillán · Caso LED</c:v>
                </c:pt>
                <c:pt idx="4">
                  <c:v>Rancagua · J. R. Godoy</c:v>
                </c:pt>
                <c:pt idx="5">
                  <c:v>La Serena · Corporación</c:v>
                </c:pt>
                <c:pt idx="6">
                  <c:v>San Fernando · CORMUSAF</c:v>
                </c:pt>
                <c:pt idx="7">
                  <c:v>Viña del Mar · Reconstrucción</c:v>
                </c:pt>
                <c:pt idx="8">
                  <c:v>Algarrobo · J. L. Yáñez</c:v>
                </c:pt>
                <c:pt idx="9">
                  <c:v>Chillán · Cuentas Corrientes</c:v>
                </c:pt>
                <c:pt idx="10">
                  <c:v>Vitacura · R. Torrealba</c:v>
                </c:pt>
                <c:pt idx="11">
                  <c:v>Recoleta · D. Jadue</c:v>
                </c:pt>
              </c:strCache>
            </c:strRef>
          </c:cat>
          <c:val>
            <c:numRef>
              <c:f>Sheet1!$B$2:$B$13</c:f>
              <c:numCache>
                <c:formatCode>General</c:formatCode>
                <c:ptCount val="12"/>
                <c:pt idx="0">
                  <c:v>32884</c:v>
                </c:pt>
                <c:pt idx="1">
                  <c:v>16318</c:v>
                </c:pt>
                <c:pt idx="2">
                  <c:v>4400</c:v>
                </c:pt>
                <c:pt idx="3">
                  <c:v>4000</c:v>
                </c:pt>
                <c:pt idx="4">
                  <c:v>3200</c:v>
                </c:pt>
                <c:pt idx="5">
                  <c:v>2589</c:v>
                </c:pt>
                <c:pt idx="6">
                  <c:v>2000</c:v>
                </c:pt>
                <c:pt idx="7">
                  <c:v>1800</c:v>
                </c:pt>
                <c:pt idx="8">
                  <c:v>1163</c:v>
                </c:pt>
                <c:pt idx="9">
                  <c:v>1000</c:v>
                </c:pt>
                <c:pt idx="10">
                  <c:v>761</c:v>
                </c:pt>
                <c:pt idx="11">
                  <c:v>646</c:v>
                </c:pt>
              </c:numCache>
            </c:numRef>
          </c:val>
          <c:extLst>
            <c:ext xmlns:c16="http://schemas.microsoft.com/office/drawing/2014/chart" uri="{C3380CC4-5D6E-409C-BE32-E72D297353CC}">
              <c16:uniqueId val="{00000000-F828-4673-8991-8192BA5ECAAF}"/>
            </c:ext>
          </c:extLst>
        </c:ser>
        <c:dLbls>
          <c:showLegendKey val="0"/>
          <c:showVal val="1"/>
          <c:showCatName val="0"/>
          <c:showSerName val="0"/>
          <c:showPercent val="0"/>
          <c:showBubbleSize val="0"/>
        </c:dLbls>
        <c:gapWidth val="45"/>
        <c:axId val="2094734554"/>
        <c:axId val="2094734552"/>
      </c:barChart>
      <c:catAx>
        <c:axId val="2094734554"/>
        <c:scaling>
          <c:orientation val="minMax"/>
        </c:scaling>
        <c:delete val="0"/>
        <c:axPos val="l"/>
        <c:numFmt formatCode="General" sourceLinked="1"/>
        <c:majorTickMark val="out"/>
        <c:minorTickMark val="none"/>
        <c:tickLblPos val="nextTo"/>
        <c:spPr>
          <a:ln w="12700" cap="flat">
            <a:noFill/>
            <a:prstDash val="solid"/>
            <a:round/>
          </a:ln>
        </c:spPr>
        <c:txPr>
          <a:bodyPr/>
          <a:lstStyle/>
          <a:p>
            <a:pPr>
              <a:defRPr sz="1150" b="0" i="0" u="none" strike="noStrike">
                <a:solidFill>
                  <a:schemeClr val="bg2">
                    <a:lumMod val="25000"/>
                  </a:schemeClr>
                </a:solidFill>
                <a:latin typeface="Calibri"/>
              </a:defRPr>
            </a:pPr>
            <a:endParaRPr lang="en-US"/>
          </a:p>
        </c:txPr>
        <c:crossAx val="2094734552"/>
        <c:crosses val="autoZero"/>
        <c:auto val="1"/>
        <c:lblAlgn val="ctr"/>
        <c:lblOffset val="100"/>
        <c:noMultiLvlLbl val="1"/>
      </c:catAx>
      <c:valAx>
        <c:axId val="2094734552"/>
        <c:scaling>
          <c:orientation val="minMax"/>
        </c:scaling>
        <c:delete val="1"/>
        <c:axPos val="b"/>
        <c:numFmt formatCode="General" sourceLinked="0"/>
        <c:majorTickMark val="out"/>
        <c:minorTickMark val="none"/>
        <c:tickLblPos val="low"/>
        <c:crossAx val="2094734554"/>
        <c:crosses val="autoZero"/>
        <c:crossBetween val="between"/>
      </c:valAx>
      <c:spPr>
        <a:noFill/>
        <a:ln>
          <a:noFill/>
        </a:ln>
        <a:effectLst/>
      </c:spPr>
    </c:plotArea>
    <c:plotVisOnly val="1"/>
    <c:dispBlanksAs val="span"/>
    <c:showDLblsOverMax val="1"/>
  </c:chart>
  <c:spPr>
    <a:noFill/>
    <a:ln>
      <a:noFill/>
    </a:ln>
    <a:effectLst/>
  </c:spPr>
  <c:externalData r:id="rId1">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1"/>
  <c:style val="2"/>
  <c:chart>
    <c:autoTitleDeleted val="1"/>
    <c:plotArea>
      <c:layout/>
      <c:doughnutChart>
        <c:varyColors val="1"/>
        <c:ser>
          <c:idx val="0"/>
          <c:order val="0"/>
          <c:tx>
            <c:strRef>
              <c:f>Sheet1!$B$1</c:f>
              <c:strCache>
                <c:ptCount val="1"/>
                <c:pt idx="0">
                  <c:v>Situación</c:v>
                </c:pt>
              </c:strCache>
            </c:strRef>
          </c:tx>
          <c:spPr>
            <a:solidFill>
              <a:schemeClr val="accent1"/>
            </a:solidFill>
            <a:ln w="9525" cap="flat">
              <a:solidFill>
                <a:srgbClr val="F9F9F9"/>
              </a:solidFill>
              <a:prstDash val="solid"/>
              <a:round/>
            </a:ln>
            <a:effectLst/>
          </c:spPr>
          <c:dPt>
            <c:idx val="0"/>
            <c:bubble3D val="0"/>
            <c:spPr>
              <a:solidFill>
                <a:srgbClr val="5DC5ED"/>
              </a:solidFill>
              <a:effectLst/>
            </c:spPr>
            <c:extLst>
              <c:ext xmlns:c16="http://schemas.microsoft.com/office/drawing/2014/chart" uri="{C3380CC4-5D6E-409C-BE32-E72D297353CC}">
                <c16:uniqueId val="{00000001-3385-41EA-A6F5-670FED454A43}"/>
              </c:ext>
            </c:extLst>
          </c:dPt>
          <c:dPt>
            <c:idx val="1"/>
            <c:bubble3D val="0"/>
            <c:spPr>
              <a:solidFill>
                <a:srgbClr val="E969E9"/>
              </a:solidFill>
              <a:effectLst/>
            </c:spPr>
            <c:extLst>
              <c:ext xmlns:c16="http://schemas.microsoft.com/office/drawing/2014/chart" uri="{C3380CC4-5D6E-409C-BE32-E72D297353CC}">
                <c16:uniqueId val="{00000003-3385-41EA-A6F5-670FED454A43}"/>
              </c:ext>
            </c:extLst>
          </c:dPt>
          <c:dPt>
            <c:idx val="2"/>
            <c:bubble3D val="0"/>
            <c:spPr>
              <a:solidFill>
                <a:srgbClr val="0070C0"/>
              </a:solidFill>
              <a:effectLst/>
            </c:spPr>
            <c:extLst>
              <c:ext xmlns:c16="http://schemas.microsoft.com/office/drawing/2014/chart" uri="{C3380CC4-5D6E-409C-BE32-E72D297353CC}">
                <c16:uniqueId val="{00000005-3385-41EA-A6F5-670FED454A43}"/>
              </c:ext>
            </c:extLst>
          </c:dPt>
          <c:dLbls>
            <c:dLbl>
              <c:idx val="0"/>
              <c:numFmt formatCode="General" sourceLinked="0"/>
              <c:spPr/>
              <c:txPr>
                <a:bodyPr/>
                <a:lstStyle/>
                <a:p>
                  <a:pPr>
                    <a:defRPr sz="1200" b="1" i="0" u="none" strike="noStrike">
                      <a:solidFill>
                        <a:srgbClr val="FFFFFF"/>
                      </a:solidFill>
                      <a:latin typeface="Calibri"/>
                    </a:defRPr>
                  </a:pPr>
                  <a:endParaRPr lang="es-CL"/>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3385-41EA-A6F5-670FED454A43}"/>
                </c:ext>
              </c:extLst>
            </c:dLbl>
            <c:dLbl>
              <c:idx val="1"/>
              <c:numFmt formatCode="General" sourceLinked="0"/>
              <c:spPr/>
              <c:txPr>
                <a:bodyPr/>
                <a:lstStyle/>
                <a:p>
                  <a:pPr>
                    <a:defRPr sz="1200" b="1" i="0" u="none" strike="noStrike">
                      <a:solidFill>
                        <a:srgbClr val="FFFFFF"/>
                      </a:solidFill>
                      <a:latin typeface="Calibri"/>
                    </a:defRPr>
                  </a:pPr>
                  <a:endParaRPr lang="es-CL"/>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3385-41EA-A6F5-670FED454A43}"/>
                </c:ext>
              </c:extLst>
            </c:dLbl>
            <c:dLbl>
              <c:idx val="2"/>
              <c:numFmt formatCode="General" sourceLinked="0"/>
              <c:spPr/>
              <c:txPr>
                <a:bodyPr/>
                <a:lstStyle/>
                <a:p>
                  <a:pPr>
                    <a:defRPr sz="1200" b="1" i="0" u="none" strike="noStrike">
                      <a:solidFill>
                        <a:srgbClr val="FFFFFF"/>
                      </a:solidFill>
                      <a:latin typeface="Calibri"/>
                    </a:defRPr>
                  </a:pPr>
                  <a:endParaRPr lang="es-CL"/>
                </a:p>
              </c:txPr>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3385-41EA-A6F5-670FED454A43}"/>
                </c:ext>
              </c:extLst>
            </c:dLbl>
            <c:numFmt formatCode="General" sourceLinked="0"/>
            <c:spPr>
              <a:noFill/>
              <a:ln>
                <a:noFill/>
              </a:ln>
              <a:effectLst/>
            </c:spPr>
            <c:txPr>
              <a:bodyPr/>
              <a:lstStyle/>
              <a:p>
                <a:pPr>
                  <a:defRPr sz="1800" b="1" i="0" u="none" strike="noStrike">
                    <a:solidFill>
                      <a:srgbClr val="000000"/>
                    </a:solidFill>
                    <a:latin typeface="Arial"/>
                  </a:defRPr>
                </a:pPr>
                <a:endParaRPr lang="es-CL"/>
              </a:p>
            </c:txPr>
            <c:showLegendKey val="0"/>
            <c:showVal val="0"/>
            <c:showCatName val="1"/>
            <c:showSerName val="0"/>
            <c:showPercent val="1"/>
            <c:showBubbleSize val="0"/>
            <c:showLeaderLines val="0"/>
            <c:extLst>
              <c:ext xmlns:c15="http://schemas.microsoft.com/office/drawing/2012/chart" uri="{CE6537A1-D6FC-4f65-9D91-7224C49458BB}"/>
            </c:extLst>
          </c:dLbls>
          <c:cat>
            <c:strRef>
              <c:f>Sheet1!$A$2:$A$4</c:f>
              <c:strCache>
                <c:ptCount val="3"/>
                <c:pt idx="0">
                  <c:v>Formalización, acusación o juicio</c:v>
                </c:pt>
                <c:pt idx="1">
                  <c:v>Investigación en curso</c:v>
                </c:pt>
                <c:pt idx="2">
                  <c:v>Condena registrada</c:v>
                </c:pt>
              </c:strCache>
            </c:strRef>
          </c:cat>
          <c:val>
            <c:numRef>
              <c:f>Sheet1!$B$2:$B$4</c:f>
              <c:numCache>
                <c:formatCode>General</c:formatCode>
                <c:ptCount val="3"/>
                <c:pt idx="0">
                  <c:v>78</c:v>
                </c:pt>
                <c:pt idx="1">
                  <c:v>60</c:v>
                </c:pt>
                <c:pt idx="2">
                  <c:v>2</c:v>
                </c:pt>
              </c:numCache>
            </c:numRef>
          </c:val>
          <c:extLst>
            <c:ext xmlns:c16="http://schemas.microsoft.com/office/drawing/2014/chart" uri="{C3380CC4-5D6E-409C-BE32-E72D297353CC}">
              <c16:uniqueId val="{00000006-3385-41EA-A6F5-670FED454A43}"/>
            </c:ext>
          </c:extLst>
        </c:ser>
        <c:dLbls>
          <c:showLegendKey val="0"/>
          <c:showVal val="0"/>
          <c:showCatName val="0"/>
          <c:showSerName val="0"/>
          <c:showPercent val="0"/>
          <c:showBubbleSize val="0"/>
          <c:showLeaderLines val="0"/>
        </c:dLbls>
        <c:firstSliceAng val="0"/>
        <c:holeSize val="38"/>
      </c:doughnutChart>
      <c:spPr>
        <a:noFill/>
        <a:ln>
          <a:noFill/>
        </a:ln>
        <a:effectLst/>
      </c:spPr>
    </c:plotArea>
    <c:legend>
      <c:legendPos val="b"/>
      <c:overlay val="0"/>
      <c:txPr>
        <a:bodyPr/>
        <a:lstStyle/>
        <a:p>
          <a:pPr>
            <a:defRPr sz="1200">
              <a:solidFill>
                <a:schemeClr val="bg2">
                  <a:lumMod val="25000"/>
                </a:schemeClr>
              </a:solidFill>
              <a:latin typeface="Calibri"/>
              <a:cs typeface="Calibri"/>
            </a:defRPr>
          </a:pPr>
          <a:endParaRPr lang="en-US"/>
        </a:p>
      </c:txPr>
    </c:legend>
    <c:plotVisOnly val="1"/>
    <c:dispBlanksAs val="span"/>
    <c:showDLblsOverMax val="1"/>
  </c:chart>
  <c:spPr>
    <a:noFill/>
    <a:ln>
      <a:noFill/>
    </a:ln>
    <a:effectLst/>
  </c:spPr>
  <c:externalData r:id="rId1">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1"/>
  <c:style val="2"/>
  <c:chart>
    <c:autoTitleDeleted val="1"/>
    <c:plotArea>
      <c:layout/>
      <c:barChart>
        <c:barDir val="col"/>
        <c:grouping val="clustered"/>
        <c:varyColors val="0"/>
        <c:ser>
          <c:idx val="0"/>
          <c:order val="0"/>
          <c:tx>
            <c:strRef>
              <c:f>Sheet1!$B$1</c:f>
              <c:strCache>
                <c:ptCount val="1"/>
                <c:pt idx="0">
                  <c:v>Notas de prensa</c:v>
                </c:pt>
              </c:strCache>
            </c:strRef>
          </c:tx>
          <c:spPr>
            <a:solidFill>
              <a:srgbClr val="5DC5ED"/>
            </a:solidFill>
            <a:effectLst/>
          </c:spPr>
          <c:invertIfNegative val="0"/>
          <c:dLbls>
            <c:numFmt formatCode="#,##0" sourceLinked="0"/>
            <c:spPr>
              <a:noFill/>
              <a:ln>
                <a:noFill/>
              </a:ln>
              <a:effectLst/>
            </c:spPr>
            <c:txPr>
              <a:bodyPr/>
              <a:lstStyle/>
              <a:p>
                <a:pPr>
                  <a:defRPr sz="1100" b="1" i="0" u="none" strike="noStrike">
                    <a:solidFill>
                      <a:schemeClr val="bg2">
                        <a:lumMod val="25000"/>
                      </a:schemeClr>
                    </a:solidFill>
                    <a:latin typeface="Calibri"/>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Sheet1!$A$2:$A$10</c:f>
              <c:strCache>
                <c:ptCount val="9"/>
                <c:pt idx="0">
                  <c:v>Independiente</c:v>
                </c:pt>
                <c:pt idx="1">
                  <c:v>PS 
(incluye ex PS)</c:v>
                </c:pt>
                <c:pt idx="2">
                  <c:v>RN 
(incluye ex RN)</c:v>
                </c:pt>
                <c:pt idx="3">
                  <c:v>UDI 
(incluye indep. UDI)</c:v>
                </c:pt>
                <c:pt idx="4">
                  <c:v>P. Radical</c:v>
                </c:pt>
                <c:pt idx="5">
                  <c:v>Frente Amplio</c:v>
                </c:pt>
                <c:pt idx="6">
                  <c:v>DC</c:v>
                </c:pt>
                <c:pt idx="7">
                  <c:v>PPD</c:v>
                </c:pt>
                <c:pt idx="8">
                  <c:v>Evópoli</c:v>
                </c:pt>
              </c:strCache>
            </c:strRef>
          </c:cat>
          <c:val>
            <c:numRef>
              <c:f>Sheet1!$B$2:$B$10</c:f>
              <c:numCache>
                <c:formatCode>General</c:formatCode>
                <c:ptCount val="9"/>
                <c:pt idx="0">
                  <c:v>34</c:v>
                </c:pt>
                <c:pt idx="1">
                  <c:v>30</c:v>
                </c:pt>
                <c:pt idx="2">
                  <c:v>27</c:v>
                </c:pt>
                <c:pt idx="3">
                  <c:v>19</c:v>
                </c:pt>
                <c:pt idx="4">
                  <c:v>14</c:v>
                </c:pt>
                <c:pt idx="5">
                  <c:v>12</c:v>
                </c:pt>
                <c:pt idx="6">
                  <c:v>6</c:v>
                </c:pt>
                <c:pt idx="7">
                  <c:v>6</c:v>
                </c:pt>
                <c:pt idx="8">
                  <c:v>4</c:v>
                </c:pt>
              </c:numCache>
            </c:numRef>
          </c:val>
          <c:extLst>
            <c:ext xmlns:c16="http://schemas.microsoft.com/office/drawing/2014/chart" uri="{C3380CC4-5D6E-409C-BE32-E72D297353CC}">
              <c16:uniqueId val="{00000000-1846-4AF1-8837-ABBAD3FA18D8}"/>
            </c:ext>
          </c:extLst>
        </c:ser>
        <c:ser>
          <c:idx val="1"/>
          <c:order val="1"/>
          <c:tx>
            <c:strRef>
              <c:f>Sheet1!$C$1</c:f>
              <c:strCache>
                <c:ptCount val="1"/>
                <c:pt idx="0">
                  <c:v>Casos distintos</c:v>
                </c:pt>
              </c:strCache>
            </c:strRef>
          </c:tx>
          <c:spPr>
            <a:solidFill>
              <a:srgbClr val="E969E9"/>
            </a:solidFill>
            <a:effectLst/>
          </c:spPr>
          <c:invertIfNegative val="0"/>
          <c:dLbls>
            <c:numFmt formatCode="#,##0" sourceLinked="0"/>
            <c:spPr>
              <a:noFill/>
              <a:ln>
                <a:noFill/>
              </a:ln>
              <a:effectLst/>
            </c:spPr>
            <c:txPr>
              <a:bodyPr/>
              <a:lstStyle/>
              <a:p>
                <a:pPr>
                  <a:defRPr sz="1100" b="1" i="0" u="none" strike="noStrike">
                    <a:solidFill>
                      <a:schemeClr val="bg2">
                        <a:lumMod val="25000"/>
                      </a:schemeClr>
                    </a:solidFill>
                    <a:latin typeface="Calibri"/>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Sheet1!$A$2:$A$10</c:f>
              <c:strCache>
                <c:ptCount val="9"/>
                <c:pt idx="0">
                  <c:v>Independiente</c:v>
                </c:pt>
                <c:pt idx="1">
                  <c:v>PS 
(incluye ex PS)</c:v>
                </c:pt>
                <c:pt idx="2">
                  <c:v>RN 
(incluye ex RN)</c:v>
                </c:pt>
                <c:pt idx="3">
                  <c:v>UDI 
(incluye indep. UDI)</c:v>
                </c:pt>
                <c:pt idx="4">
                  <c:v>P. Radical</c:v>
                </c:pt>
                <c:pt idx="5">
                  <c:v>Frente Amplio</c:v>
                </c:pt>
                <c:pt idx="6">
                  <c:v>DC</c:v>
                </c:pt>
                <c:pt idx="7">
                  <c:v>PPD</c:v>
                </c:pt>
                <c:pt idx="8">
                  <c:v>Evópoli</c:v>
                </c:pt>
              </c:strCache>
            </c:strRef>
          </c:cat>
          <c:val>
            <c:numRef>
              <c:f>Sheet1!$C$2:$C$10</c:f>
              <c:numCache>
                <c:formatCode>General</c:formatCode>
                <c:ptCount val="9"/>
                <c:pt idx="0">
                  <c:v>10</c:v>
                </c:pt>
                <c:pt idx="1">
                  <c:v>10</c:v>
                </c:pt>
                <c:pt idx="2">
                  <c:v>5</c:v>
                </c:pt>
                <c:pt idx="3">
                  <c:v>6</c:v>
                </c:pt>
                <c:pt idx="4">
                  <c:v>3</c:v>
                </c:pt>
                <c:pt idx="5">
                  <c:v>8</c:v>
                </c:pt>
                <c:pt idx="6">
                  <c:v>6</c:v>
                </c:pt>
                <c:pt idx="7">
                  <c:v>4</c:v>
                </c:pt>
                <c:pt idx="8">
                  <c:v>4</c:v>
                </c:pt>
              </c:numCache>
            </c:numRef>
          </c:val>
          <c:extLst>
            <c:ext xmlns:c16="http://schemas.microsoft.com/office/drawing/2014/chart" uri="{C3380CC4-5D6E-409C-BE32-E72D297353CC}">
              <c16:uniqueId val="{00000001-1846-4AF1-8837-ABBAD3FA18D8}"/>
            </c:ext>
          </c:extLst>
        </c:ser>
        <c:dLbls>
          <c:showLegendKey val="0"/>
          <c:showVal val="1"/>
          <c:showCatName val="0"/>
          <c:showSerName val="0"/>
          <c:showPercent val="0"/>
          <c:showBubbleSize val="0"/>
        </c:dLbls>
        <c:gapWidth val="60"/>
        <c:axId val="2094734554"/>
        <c:axId val="2094734552"/>
      </c:barChart>
      <c:catAx>
        <c:axId val="2094734554"/>
        <c:scaling>
          <c:orientation val="minMax"/>
        </c:scaling>
        <c:delete val="0"/>
        <c:axPos val="b"/>
        <c:numFmt formatCode="General" sourceLinked="1"/>
        <c:majorTickMark val="out"/>
        <c:minorTickMark val="none"/>
        <c:tickLblPos val="low"/>
        <c:spPr>
          <a:ln w="12700" cap="flat">
            <a:noFill/>
            <a:prstDash val="solid"/>
            <a:round/>
          </a:ln>
        </c:spPr>
        <c:txPr>
          <a:bodyPr/>
          <a:lstStyle/>
          <a:p>
            <a:pPr>
              <a:defRPr sz="1200" b="0" i="0" u="none" strike="noStrike">
                <a:solidFill>
                  <a:schemeClr val="bg2">
                    <a:lumMod val="25000"/>
                  </a:schemeClr>
                </a:solidFill>
                <a:latin typeface="Calibri"/>
              </a:defRPr>
            </a:pPr>
            <a:endParaRPr lang="en-US"/>
          </a:p>
        </c:txPr>
        <c:crossAx val="2094734552"/>
        <c:crosses val="autoZero"/>
        <c:auto val="1"/>
        <c:lblAlgn val="ctr"/>
        <c:lblOffset val="100"/>
        <c:noMultiLvlLbl val="1"/>
      </c:catAx>
      <c:valAx>
        <c:axId val="2094734552"/>
        <c:scaling>
          <c:orientation val="minMax"/>
        </c:scaling>
        <c:delete val="1"/>
        <c:axPos val="l"/>
        <c:numFmt formatCode="General" sourceLinked="0"/>
        <c:majorTickMark val="out"/>
        <c:minorTickMark val="none"/>
        <c:tickLblPos val="nextTo"/>
        <c:crossAx val="2094734554"/>
        <c:crosses val="autoZero"/>
        <c:crossBetween val="between"/>
      </c:valAx>
      <c:spPr>
        <a:noFill/>
        <a:ln>
          <a:noFill/>
        </a:ln>
        <a:effectLst/>
      </c:spPr>
    </c:plotArea>
    <c:legend>
      <c:legendPos val="t"/>
      <c:overlay val="0"/>
      <c:txPr>
        <a:bodyPr/>
        <a:lstStyle/>
        <a:p>
          <a:pPr>
            <a:defRPr sz="1300">
              <a:solidFill>
                <a:schemeClr val="bg2">
                  <a:lumMod val="25000"/>
                </a:schemeClr>
              </a:solidFill>
              <a:latin typeface="Calibri"/>
              <a:cs typeface="Calibri"/>
            </a:defRPr>
          </a:pPr>
          <a:endParaRPr lang="en-US"/>
        </a:p>
      </c:txPr>
    </c:legend>
    <c:plotVisOnly val="1"/>
    <c:dispBlanksAs val="span"/>
    <c:showDLblsOverMax val="1"/>
  </c:chart>
  <c:spPr>
    <a:noFill/>
    <a:ln>
      <a:noFill/>
    </a:ln>
    <a:effectLst/>
  </c:spPr>
  <c:externalData r:id="rId1">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1"/>
  <c:style val="2"/>
  <c:chart>
    <c:autoTitleDeleted val="1"/>
    <c:plotArea>
      <c:layout/>
      <c:barChart>
        <c:barDir val="col"/>
        <c:grouping val="clustered"/>
        <c:varyColors val="0"/>
        <c:ser>
          <c:idx val="0"/>
          <c:order val="0"/>
          <c:tx>
            <c:strRef>
              <c:f>Sheet1!$B$1</c:f>
              <c:strCache>
                <c:ptCount val="1"/>
                <c:pt idx="0">
                  <c:v>Notas</c:v>
                </c:pt>
              </c:strCache>
            </c:strRef>
          </c:tx>
          <c:spPr>
            <a:solidFill>
              <a:srgbClr val="5DC5ED"/>
            </a:solidFill>
            <a:effectLst/>
          </c:spPr>
          <c:invertIfNegative val="0"/>
          <c:dLbls>
            <c:numFmt formatCode="#,##0" sourceLinked="0"/>
            <c:spPr>
              <a:noFill/>
              <a:ln>
                <a:noFill/>
              </a:ln>
              <a:effectLst/>
            </c:spPr>
            <c:txPr>
              <a:bodyPr/>
              <a:lstStyle/>
              <a:p>
                <a:pPr>
                  <a:defRPr sz="1100" b="1" i="0" u="none" strike="noStrike">
                    <a:solidFill>
                      <a:schemeClr val="bg2">
                        <a:lumMod val="25000"/>
                      </a:schemeClr>
                    </a:solidFill>
                    <a:latin typeface="Calibri"/>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Sheet1!$A$2:$A$19</c:f>
              <c:strCache>
                <c:ptCount val="18"/>
                <c:pt idx="0">
                  <c:v>Puerto Montt</c:v>
                </c:pt>
                <c:pt idx="1">
                  <c:v>Vitacura</c:v>
                </c:pt>
                <c:pt idx="2">
                  <c:v>La Calera</c:v>
                </c:pt>
                <c:pt idx="3">
                  <c:v>Maipú</c:v>
                </c:pt>
                <c:pt idx="4">
                  <c:v>La Serena</c:v>
                </c:pt>
                <c:pt idx="5">
                  <c:v>Chillán</c:v>
                </c:pt>
                <c:pt idx="6">
                  <c:v>Peñalolén</c:v>
                </c:pt>
                <c:pt idx="7">
                  <c:v>Rancagua</c:v>
                </c:pt>
                <c:pt idx="8">
                  <c:v>Coyhaique</c:v>
                </c:pt>
                <c:pt idx="9">
                  <c:v>Tierra Amarilla</c:v>
                </c:pt>
                <c:pt idx="10">
                  <c:v>Recoleta</c:v>
                </c:pt>
                <c:pt idx="11">
                  <c:v>San Fernando</c:v>
                </c:pt>
                <c:pt idx="12">
                  <c:v>Arica</c:v>
                </c:pt>
                <c:pt idx="13">
                  <c:v>Isla de Maipo</c:v>
                </c:pt>
                <c:pt idx="14">
                  <c:v>Copiapó</c:v>
                </c:pt>
                <c:pt idx="15">
                  <c:v>Río Bueno</c:v>
                </c:pt>
                <c:pt idx="16">
                  <c:v>Algarrobo</c:v>
                </c:pt>
                <c:pt idx="17">
                  <c:v>Otras*</c:v>
                </c:pt>
              </c:strCache>
            </c:strRef>
          </c:cat>
          <c:val>
            <c:numRef>
              <c:f>Sheet1!$B$2:$B$19</c:f>
              <c:numCache>
                <c:formatCode>General</c:formatCode>
                <c:ptCount val="18"/>
                <c:pt idx="0">
                  <c:v>22</c:v>
                </c:pt>
                <c:pt idx="1">
                  <c:v>21</c:v>
                </c:pt>
                <c:pt idx="2">
                  <c:v>20</c:v>
                </c:pt>
                <c:pt idx="3">
                  <c:v>17</c:v>
                </c:pt>
                <c:pt idx="4">
                  <c:v>16</c:v>
                </c:pt>
                <c:pt idx="5">
                  <c:v>8</c:v>
                </c:pt>
                <c:pt idx="6">
                  <c:v>7</c:v>
                </c:pt>
                <c:pt idx="7">
                  <c:v>6</c:v>
                </c:pt>
                <c:pt idx="8">
                  <c:v>4</c:v>
                </c:pt>
                <c:pt idx="9">
                  <c:v>4</c:v>
                </c:pt>
                <c:pt idx="10">
                  <c:v>3</c:v>
                </c:pt>
                <c:pt idx="11">
                  <c:v>3</c:v>
                </c:pt>
                <c:pt idx="12">
                  <c:v>3</c:v>
                </c:pt>
                <c:pt idx="13">
                  <c:v>3</c:v>
                </c:pt>
                <c:pt idx="14">
                  <c:v>2</c:v>
                </c:pt>
                <c:pt idx="15">
                  <c:v>2</c:v>
                </c:pt>
                <c:pt idx="16">
                  <c:v>2</c:v>
                </c:pt>
                <c:pt idx="17">
                  <c:v>16</c:v>
                </c:pt>
              </c:numCache>
            </c:numRef>
          </c:val>
          <c:extLst>
            <c:ext xmlns:c16="http://schemas.microsoft.com/office/drawing/2014/chart" uri="{C3380CC4-5D6E-409C-BE32-E72D297353CC}">
              <c16:uniqueId val="{00000000-9075-4FC7-83FF-523484C815BC}"/>
            </c:ext>
          </c:extLst>
        </c:ser>
        <c:dLbls>
          <c:showLegendKey val="0"/>
          <c:showVal val="1"/>
          <c:showCatName val="0"/>
          <c:showSerName val="0"/>
          <c:showPercent val="0"/>
          <c:showBubbleSize val="0"/>
        </c:dLbls>
        <c:gapWidth val="45"/>
        <c:axId val="2094734554"/>
        <c:axId val="2094734552"/>
      </c:barChart>
      <c:catAx>
        <c:axId val="2094734554"/>
        <c:scaling>
          <c:orientation val="minMax"/>
        </c:scaling>
        <c:delete val="0"/>
        <c:axPos val="b"/>
        <c:numFmt formatCode="General" sourceLinked="1"/>
        <c:majorTickMark val="out"/>
        <c:minorTickMark val="none"/>
        <c:tickLblPos val="low"/>
        <c:spPr>
          <a:ln w="12700" cap="flat">
            <a:noFill/>
            <a:prstDash val="solid"/>
            <a:round/>
          </a:ln>
        </c:spPr>
        <c:txPr>
          <a:bodyPr rot="-2700000"/>
          <a:lstStyle/>
          <a:p>
            <a:pPr>
              <a:defRPr sz="1050" b="0" i="0" u="none" strike="noStrike">
                <a:solidFill>
                  <a:schemeClr val="bg2">
                    <a:lumMod val="25000"/>
                  </a:schemeClr>
                </a:solidFill>
                <a:latin typeface="Calibri"/>
              </a:defRPr>
            </a:pPr>
            <a:endParaRPr lang="en-US"/>
          </a:p>
        </c:txPr>
        <c:crossAx val="2094734552"/>
        <c:crosses val="autoZero"/>
        <c:auto val="1"/>
        <c:lblAlgn val="ctr"/>
        <c:lblOffset val="100"/>
        <c:noMultiLvlLbl val="1"/>
      </c:catAx>
      <c:valAx>
        <c:axId val="2094734552"/>
        <c:scaling>
          <c:orientation val="minMax"/>
        </c:scaling>
        <c:delete val="1"/>
        <c:axPos val="l"/>
        <c:numFmt formatCode="General" sourceLinked="0"/>
        <c:majorTickMark val="out"/>
        <c:minorTickMark val="none"/>
        <c:tickLblPos val="nextTo"/>
        <c:crossAx val="2094734554"/>
        <c:crosses val="autoZero"/>
        <c:crossBetween val="between"/>
      </c:valAx>
      <c:spPr>
        <a:noFill/>
        <a:ln>
          <a:noFill/>
        </a:ln>
        <a:effectLst/>
      </c:spPr>
    </c:plotArea>
    <c:plotVisOnly val="1"/>
    <c:dispBlanksAs val="span"/>
    <c:showDLblsOverMax val="1"/>
  </c:chart>
  <c:spPr>
    <a:noFill/>
    <a:ln>
      <a:noFill/>
    </a:ln>
    <a:effectLst/>
  </c:spPr>
  <c:externalData r:id="rId1">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s-ES"/>
  <c:roundedCorners val="1"/>
  <c:style val="2"/>
  <c:chart>
    <c:autoTitleDeleted val="1"/>
    <c:plotArea>
      <c:layout/>
      <c:barChart>
        <c:barDir val="bar"/>
        <c:grouping val="clustered"/>
        <c:varyColors val="0"/>
        <c:ser>
          <c:idx val="0"/>
          <c:order val="0"/>
          <c:tx>
            <c:strRef>
              <c:f>Sheet1!$B$1</c:f>
              <c:strCache>
                <c:ptCount val="1"/>
                <c:pt idx="0">
                  <c:v>Notas</c:v>
                </c:pt>
              </c:strCache>
            </c:strRef>
          </c:tx>
          <c:spPr>
            <a:solidFill>
              <a:srgbClr val="5DC5ED"/>
            </a:solidFill>
            <a:effectLst/>
          </c:spPr>
          <c:invertIfNegative val="0"/>
          <c:dLbls>
            <c:numFmt formatCode="#,##0" sourceLinked="0"/>
            <c:spPr>
              <a:noFill/>
              <a:ln>
                <a:noFill/>
              </a:ln>
              <a:effectLst/>
            </c:spPr>
            <c:txPr>
              <a:bodyPr/>
              <a:lstStyle/>
              <a:p>
                <a:pPr>
                  <a:defRPr sz="1100" b="1" i="0" u="none" strike="noStrike">
                    <a:solidFill>
                      <a:schemeClr val="bg2">
                        <a:lumMod val="25000"/>
                      </a:schemeClr>
                    </a:solidFill>
                    <a:latin typeface="Calibri"/>
                  </a:defRPr>
                </a:pPr>
                <a:endParaRPr lang="es-CL"/>
              </a:p>
            </c:txPr>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Sheet1!$A$2:$A$16</c:f>
              <c:strCache>
                <c:ptCount val="15"/>
                <c:pt idx="0">
                  <c:v>Metropolitana</c:v>
                </c:pt>
                <c:pt idx="1">
                  <c:v>Los Lagos</c:v>
                </c:pt>
                <c:pt idx="2">
                  <c:v>Valparaíso</c:v>
                </c:pt>
                <c:pt idx="3">
                  <c:v>Coquimbo</c:v>
                </c:pt>
                <c:pt idx="4">
                  <c:v>O'Higgins</c:v>
                </c:pt>
                <c:pt idx="5">
                  <c:v>Ñuble</c:v>
                </c:pt>
                <c:pt idx="6">
                  <c:v>Atacama</c:v>
                </c:pt>
                <c:pt idx="7">
                  <c:v>Aysén</c:v>
                </c:pt>
                <c:pt idx="8">
                  <c:v>Arica y Parinacota</c:v>
                </c:pt>
                <c:pt idx="9">
                  <c:v>La Araucanía</c:v>
                </c:pt>
                <c:pt idx="10">
                  <c:v>Los Ríos</c:v>
                </c:pt>
                <c:pt idx="11">
                  <c:v>Antofagasta</c:v>
                </c:pt>
                <c:pt idx="12">
                  <c:v>Biobío</c:v>
                </c:pt>
                <c:pt idx="13">
                  <c:v>Maule</c:v>
                </c:pt>
                <c:pt idx="14">
                  <c:v>Tarapacá</c:v>
                </c:pt>
              </c:strCache>
            </c:strRef>
          </c:cat>
          <c:val>
            <c:numRef>
              <c:f>Sheet1!$B$2:$B$16</c:f>
              <c:numCache>
                <c:formatCode>General</c:formatCode>
                <c:ptCount val="15"/>
                <c:pt idx="0">
                  <c:v>54</c:v>
                </c:pt>
                <c:pt idx="1">
                  <c:v>26</c:v>
                </c:pt>
                <c:pt idx="2">
                  <c:v>23</c:v>
                </c:pt>
                <c:pt idx="3">
                  <c:v>16</c:v>
                </c:pt>
                <c:pt idx="4">
                  <c:v>11</c:v>
                </c:pt>
                <c:pt idx="5">
                  <c:v>8</c:v>
                </c:pt>
                <c:pt idx="6">
                  <c:v>6</c:v>
                </c:pt>
                <c:pt idx="7">
                  <c:v>4</c:v>
                </c:pt>
                <c:pt idx="8">
                  <c:v>3</c:v>
                </c:pt>
                <c:pt idx="9">
                  <c:v>2</c:v>
                </c:pt>
                <c:pt idx="10">
                  <c:v>2</c:v>
                </c:pt>
                <c:pt idx="11">
                  <c:v>1</c:v>
                </c:pt>
                <c:pt idx="12">
                  <c:v>1</c:v>
                </c:pt>
                <c:pt idx="13">
                  <c:v>1</c:v>
                </c:pt>
                <c:pt idx="14">
                  <c:v>1</c:v>
                </c:pt>
              </c:numCache>
            </c:numRef>
          </c:val>
          <c:extLst>
            <c:ext xmlns:c16="http://schemas.microsoft.com/office/drawing/2014/chart" uri="{C3380CC4-5D6E-409C-BE32-E72D297353CC}">
              <c16:uniqueId val="{00000000-9507-44AC-ADA4-18FCB04279EB}"/>
            </c:ext>
          </c:extLst>
        </c:ser>
        <c:dLbls>
          <c:showLegendKey val="0"/>
          <c:showVal val="1"/>
          <c:showCatName val="0"/>
          <c:showSerName val="0"/>
          <c:showPercent val="0"/>
          <c:showBubbleSize val="0"/>
        </c:dLbls>
        <c:gapWidth val="45"/>
        <c:axId val="2094734554"/>
        <c:axId val="2094734552"/>
      </c:barChart>
      <c:catAx>
        <c:axId val="2094734554"/>
        <c:scaling>
          <c:orientation val="minMax"/>
        </c:scaling>
        <c:delete val="0"/>
        <c:axPos val="l"/>
        <c:numFmt formatCode="General" sourceLinked="1"/>
        <c:majorTickMark val="out"/>
        <c:minorTickMark val="none"/>
        <c:tickLblPos val="nextTo"/>
        <c:spPr>
          <a:ln w="12700" cap="flat">
            <a:noFill/>
            <a:prstDash val="solid"/>
            <a:round/>
          </a:ln>
        </c:spPr>
        <c:txPr>
          <a:bodyPr/>
          <a:lstStyle/>
          <a:p>
            <a:pPr>
              <a:defRPr sz="1150" b="0" i="0" u="none" strike="noStrike">
                <a:solidFill>
                  <a:schemeClr val="bg2">
                    <a:lumMod val="25000"/>
                  </a:schemeClr>
                </a:solidFill>
                <a:latin typeface="Calibri"/>
              </a:defRPr>
            </a:pPr>
            <a:endParaRPr lang="en-US"/>
          </a:p>
        </c:txPr>
        <c:crossAx val="2094734552"/>
        <c:crosses val="autoZero"/>
        <c:auto val="1"/>
        <c:lblAlgn val="ctr"/>
        <c:lblOffset val="100"/>
        <c:noMultiLvlLbl val="1"/>
      </c:catAx>
      <c:valAx>
        <c:axId val="2094734552"/>
        <c:scaling>
          <c:orientation val="minMax"/>
        </c:scaling>
        <c:delete val="1"/>
        <c:axPos val="b"/>
        <c:numFmt formatCode="General" sourceLinked="0"/>
        <c:majorTickMark val="out"/>
        <c:minorTickMark val="none"/>
        <c:tickLblPos val="low"/>
        <c:crossAx val="2094734554"/>
        <c:crosses val="autoZero"/>
        <c:crossBetween val="between"/>
      </c:valAx>
      <c:spPr>
        <a:noFill/>
        <a:ln>
          <a:noFill/>
        </a:ln>
        <a:effectLst/>
      </c:spPr>
    </c:plotArea>
    <c:plotVisOnly val="1"/>
    <c:dispBlanksAs val="span"/>
    <c:showDLblsOverMax val="1"/>
  </c:chart>
  <c:spPr>
    <a:noFill/>
    <a:ln>
      <a:noFill/>
    </a:ln>
    <a:effectLst/>
  </c:sp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4208428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Tercera edición del Observatorio. Período agosto 2025 – julio 2026, 122 notas de prensa.</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431464-4BE1-4B9C-8946-796ECD7F61A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86E0401-C9D6-8799-497F-35E79F18099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BB5F286-4702-8D75-28D3-82C5D8FE964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1EDC2BF-FCF1-25A8-0BA4-E92A27EEEA16}"/>
              </a:ext>
            </a:extLst>
          </p:cNvPr>
          <p:cNvSpPr>
            <a:spLocks noGrp="1"/>
          </p:cNvSpPr>
          <p:nvPr>
            <p:ph type="sldNum" sz="quarter"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F7021451-1387-4CA6-816F-3879F97B5CBC}" type="slidenum">
              <a:rPr kumimoji="0" lang="en-US" sz="18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3</a:t>
            </a:fld>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43874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F1928-DAC7-7372-8675-F957530244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B0FC346-D10D-F807-9D06-C669F810628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93E4419-F21B-DC53-7A37-84C397E74B6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E943DDC-533F-C8DE-9351-A1A246189176}"/>
              </a:ext>
            </a:extLst>
          </p:cNvPr>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43572383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A56CDE-156C-8448-5473-42FB1509DF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00C6BB3-ED31-309B-E492-415E4683A41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633AE1C-7A39-DA09-9307-FA3FF691245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8B40AF3-6FC7-0F92-3715-23A78DEB66B5}"/>
              </a:ext>
            </a:extLst>
          </p:cNvPr>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47132430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E132C3-59A6-50A5-5A2A-F026A4F6422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788E1A-ABEC-0E32-5294-CC6A6D87B6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2F57CDA-BEA9-A848-C3C3-BB55450CA0A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FE657FE-7188-3E6B-C2B1-22559D159696}"/>
              </a:ext>
            </a:extLst>
          </p:cNvPr>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291414351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svg"/><Relationship Id="rId7" Type="http://schemas.openxmlformats.org/officeDocument/2006/relationships/image" Target="../media/image8.svg"/><Relationship Id="rId2" Type="http://schemas.openxmlformats.org/officeDocument/2006/relationships/notesSlide" Target="../notesSlides/notesSlide4.xml"/><Relationship Id="rId1" Type="http://schemas.openxmlformats.org/officeDocument/2006/relationships/slideLayout" Target="../slideLayouts/slideLayout1.xml"/><Relationship Id="rId6" Type="http://schemas.openxmlformats.org/officeDocument/2006/relationships/image" Target="../media/image7.svg"/><Relationship Id="rId5" Type="http://schemas.openxmlformats.org/officeDocument/2006/relationships/image" Target="../media/image6.svg"/><Relationship Id="rId4" Type="http://schemas.openxmlformats.org/officeDocument/2006/relationships/image" Target="../media/image5.svg"/><Relationship Id="rId9" Type="http://schemas.openxmlformats.org/officeDocument/2006/relationships/image" Target="../media/image10.sv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11.svg"/><Relationship Id="rId7" Type="http://schemas.openxmlformats.org/officeDocument/2006/relationships/image" Target="../media/image15.sv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14.svg"/><Relationship Id="rId5" Type="http://schemas.openxmlformats.org/officeDocument/2006/relationships/image" Target="../media/image13.svg"/><Relationship Id="rId4" Type="http://schemas.openxmlformats.org/officeDocument/2006/relationships/image" Target="../media/image12.svg"/></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chart" Target="../charts/chart3.xml"/></Relationships>
</file>

<file path=ppt/slides/_rels/slide9.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3" name="Text 1"/>
          <p:cNvSpPr/>
          <p:nvPr/>
        </p:nvSpPr>
        <p:spPr>
          <a:xfrm>
            <a:off x="529903" y="3763730"/>
            <a:ext cx="8686800" cy="566928"/>
          </a:xfrm>
          <a:prstGeom prst="rect">
            <a:avLst/>
          </a:prstGeom>
          <a:noFill/>
          <a:ln/>
        </p:spPr>
        <p:txBody>
          <a:bodyPr wrap="square" lIns="0" tIns="0" rIns="0" bIns="0" rtlCol="0" anchor="ctr"/>
          <a:lstStyle/>
          <a:p>
            <a:pPr marL="0" indent="0">
              <a:buNone/>
            </a:pPr>
            <a:r>
              <a:rPr lang="es-CL" sz="3100" b="1" noProof="0" dirty="0">
                <a:solidFill>
                  <a:srgbClr val="12788A"/>
                </a:solidFill>
                <a:latin typeface="Calibri" pitchFamily="34" charset="0"/>
                <a:ea typeface="Calibri" pitchFamily="34" charset="-122"/>
                <a:cs typeface="Calibri" pitchFamily="34" charset="-120"/>
              </a:rPr>
              <a:t>Observatorio de Prensa de corrupción municipal</a:t>
            </a:r>
            <a:endParaRPr lang="es-CL" sz="3100" noProof="0" dirty="0">
              <a:solidFill>
                <a:srgbClr val="12788A"/>
              </a:solidFill>
            </a:endParaRPr>
          </a:p>
        </p:txBody>
      </p:sp>
      <p:sp>
        <p:nvSpPr>
          <p:cNvPr id="4" name="Text 2"/>
          <p:cNvSpPr/>
          <p:nvPr/>
        </p:nvSpPr>
        <p:spPr>
          <a:xfrm>
            <a:off x="751757" y="4318966"/>
            <a:ext cx="6858000" cy="457200"/>
          </a:xfrm>
          <a:prstGeom prst="rect">
            <a:avLst/>
          </a:prstGeom>
          <a:noFill/>
          <a:ln/>
        </p:spPr>
        <p:txBody>
          <a:bodyPr wrap="square" lIns="0" tIns="0" rIns="0" bIns="0" rtlCol="0" anchor="ctr"/>
          <a:lstStyle/>
          <a:p>
            <a:pPr marL="0" indent="0">
              <a:buNone/>
            </a:pPr>
            <a:r>
              <a:rPr lang="es-CL" sz="2600" b="1" noProof="0" dirty="0">
                <a:solidFill>
                  <a:srgbClr val="12788A"/>
                </a:solidFill>
                <a:latin typeface="Calibri" pitchFamily="34" charset="0"/>
                <a:ea typeface="Calibri" pitchFamily="34" charset="-122"/>
                <a:cs typeface="Calibri" pitchFamily="34" charset="-120"/>
              </a:rPr>
              <a:t>Agosto 2025 – Julio 2026</a:t>
            </a:r>
            <a:endParaRPr lang="es-CL" sz="2600" noProof="0" dirty="0">
              <a:solidFill>
                <a:srgbClr val="12788A"/>
              </a:solidFill>
            </a:endParaRPr>
          </a:p>
        </p:txBody>
      </p:sp>
      <p:sp>
        <p:nvSpPr>
          <p:cNvPr id="5" name="Text 3"/>
          <p:cNvSpPr/>
          <p:nvPr/>
        </p:nvSpPr>
        <p:spPr>
          <a:xfrm>
            <a:off x="682802" y="5927111"/>
            <a:ext cx="5486400" cy="320040"/>
          </a:xfrm>
          <a:prstGeom prst="rect">
            <a:avLst/>
          </a:prstGeom>
          <a:noFill/>
          <a:ln/>
        </p:spPr>
        <p:txBody>
          <a:bodyPr wrap="square" lIns="0" tIns="0" rIns="0" bIns="0" rtlCol="0" anchor="ctr"/>
          <a:lstStyle/>
          <a:p>
            <a:pPr marL="0" indent="0">
              <a:buNone/>
            </a:pPr>
            <a:r>
              <a:rPr lang="es-CL" sz="1400" u="sng" noProof="0" dirty="0">
                <a:solidFill>
                  <a:srgbClr val="12788A"/>
                </a:solidFill>
                <a:latin typeface="Calibri" pitchFamily="34" charset="0"/>
                <a:ea typeface="Calibri" pitchFamily="34" charset="-122"/>
                <a:cs typeface="Calibri" pitchFamily="34" charset="-120"/>
              </a:rPr>
              <a:t>www.imaginaccion.cl</a:t>
            </a:r>
            <a:endParaRPr lang="es-CL" sz="1400" noProof="0" dirty="0">
              <a:solidFill>
                <a:srgbClr val="12788A"/>
              </a:solidFill>
            </a:endParaRPr>
          </a:p>
        </p:txBody>
      </p:sp>
      <p:pic>
        <p:nvPicPr>
          <p:cNvPr id="6" name="Imagen 5">
            <a:extLst>
              <a:ext uri="{FF2B5EF4-FFF2-40B4-BE49-F238E27FC236}">
                <a16:creationId xmlns:a16="http://schemas.microsoft.com/office/drawing/2014/main" id="{D74F75CE-A4CF-C439-897E-D96D5DD83302}"/>
              </a:ext>
            </a:extLst>
          </p:cNvPr>
          <p:cNvPicPr>
            <a:picLocks noChangeAspect="1"/>
          </p:cNvPicPr>
          <p:nvPr/>
        </p:nvPicPr>
        <p:blipFill>
          <a:blip r:embed="rId4"/>
          <a:stretch>
            <a:fillRect/>
          </a:stretch>
        </p:blipFill>
        <p:spPr>
          <a:xfrm>
            <a:off x="600336" y="675078"/>
            <a:ext cx="3852124" cy="1213683"/>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1"/>
          <p:cNvSpPr/>
          <p:nvPr/>
        </p:nvSpPr>
        <p:spPr>
          <a:xfrm>
            <a:off x="611133" y="306676"/>
            <a:ext cx="2229459" cy="585216"/>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000" b="1" i="0" u="none" strike="noStrike" kern="1200" cap="none" spc="0" normalizeH="0" baseline="0" noProof="0" dirty="0">
                <a:ln>
                  <a:noFill/>
                </a:ln>
                <a:solidFill>
                  <a:srgbClr val="12788A"/>
                </a:solidFill>
                <a:effectLst/>
                <a:uLnTx/>
                <a:uFillTx/>
                <a:latin typeface="Calibri" pitchFamily="34" charset="0"/>
                <a:ea typeface="Calibri" pitchFamily="34" charset="-122"/>
                <a:cs typeface="Calibri" pitchFamily="34" charset="-120"/>
              </a:rPr>
              <a:t>Introducción</a:t>
            </a:r>
            <a:endParaRPr kumimoji="0" lang="es-CL" sz="2000" b="0" i="0" u="none" strike="noStrike" kern="1200" cap="none" spc="0" normalizeH="0" baseline="0" noProof="0" dirty="0">
              <a:ln>
                <a:noFill/>
              </a:ln>
              <a:solidFill>
                <a:srgbClr val="12788A"/>
              </a:solidFill>
              <a:effectLst/>
              <a:uLnTx/>
              <a:uFillTx/>
              <a:latin typeface="Calibri" panose="020F0502020204030204"/>
              <a:ea typeface="+mn-ea"/>
              <a:cs typeface="+mn-cs"/>
            </a:endParaRPr>
          </a:p>
        </p:txBody>
      </p:sp>
      <p:sp>
        <p:nvSpPr>
          <p:cNvPr id="4" name="Text 2"/>
          <p:cNvSpPr/>
          <p:nvPr/>
        </p:nvSpPr>
        <p:spPr>
          <a:xfrm>
            <a:off x="457200" y="1325880"/>
            <a:ext cx="5532120" cy="2887532"/>
          </a:xfrm>
          <a:prstGeom prst="rect">
            <a:avLst/>
          </a:prstGeom>
          <a:noFill/>
          <a:ln/>
        </p:spPr>
        <p:txBody>
          <a:bodyPr wrap="square" rtlCol="0" anchor="t"/>
          <a:lstStyle/>
          <a:p>
            <a:pPr marL="285750" marR="0" lvl="0" indent="-285750" algn="just" defTabSz="914400" rtl="0" eaLnBrk="1" fontAlgn="auto" latinLnBrk="0" hangingPunct="1">
              <a:lnSpc>
                <a:spcPts val="2000"/>
              </a:lnSpc>
              <a:spcBef>
                <a:spcPts val="0"/>
              </a:spcBef>
              <a:spcAft>
                <a:spcPts val="1800"/>
              </a:spcAft>
              <a:buClr>
                <a:srgbClr val="12788A"/>
              </a:buClr>
              <a:buSzPct val="100000"/>
              <a:buFont typeface="Wingdings" pitchFamily="2" charset="2"/>
              <a:buChar char="§"/>
              <a:tabLst/>
              <a:defRPr/>
            </a:pPr>
            <a:r>
              <a:rPr kumimoji="0" lang="es-CL" sz="1400" b="0" i="0" u="none" strike="noStrike" kern="1200" cap="none" spc="0" normalizeH="0" baseline="0" noProof="0" dirty="0">
                <a:ln>
                  <a:noFill/>
                </a:ln>
                <a:solidFill>
                  <a:schemeClr val="bg2">
                    <a:lumMod val="25000"/>
                  </a:schemeClr>
                </a:solidFill>
                <a:effectLst/>
                <a:uLnTx/>
                <a:uFillTx/>
                <a:latin typeface="Calibri" pitchFamily="34" charset="0"/>
                <a:ea typeface="Calibri" pitchFamily="34" charset="-122"/>
                <a:cs typeface="Calibri" pitchFamily="34" charset="-120"/>
              </a:rPr>
              <a:t>Imaginacción presenta una nueva edición del Observatorio sobre Corrupción Municipal, basada en el análisis de 155 notas de prensa publicadas entre agosto de 2025 y julio de 2026.</a:t>
            </a:r>
            <a:endParaRPr lang="es-CL" sz="1400" dirty="0">
              <a:solidFill>
                <a:schemeClr val="bg2">
                  <a:lumMod val="25000"/>
                </a:schemeClr>
              </a:solidFill>
              <a:latin typeface="Calibri" panose="020F0502020204030204"/>
            </a:endParaRPr>
          </a:p>
          <a:p>
            <a:pPr marL="285750" marR="0" lvl="0" indent="-285750" algn="just" defTabSz="914400" rtl="0" eaLnBrk="1" fontAlgn="auto" latinLnBrk="0" hangingPunct="1">
              <a:lnSpc>
                <a:spcPts val="2000"/>
              </a:lnSpc>
              <a:spcBef>
                <a:spcPts val="0"/>
              </a:spcBef>
              <a:spcAft>
                <a:spcPts val="1800"/>
              </a:spcAft>
              <a:buClr>
                <a:srgbClr val="12788A"/>
              </a:buClr>
              <a:buSzPct val="100000"/>
              <a:buFont typeface="Wingdings" pitchFamily="2" charset="2"/>
              <a:buChar char="§"/>
              <a:tabLst/>
              <a:defRPr/>
            </a:pPr>
            <a:r>
              <a:rPr kumimoji="0" lang="es-CL" sz="1400" b="0" i="0" u="none" strike="noStrike" kern="1200" cap="none" spc="0" normalizeH="0" baseline="0" noProof="0" dirty="0">
                <a:ln>
                  <a:noFill/>
                </a:ln>
                <a:solidFill>
                  <a:schemeClr val="bg2">
                    <a:lumMod val="25000"/>
                  </a:schemeClr>
                </a:solidFill>
                <a:effectLst/>
                <a:uLnTx/>
                <a:uFillTx/>
                <a:latin typeface="Calibri" pitchFamily="34" charset="0"/>
                <a:ea typeface="Calibri" pitchFamily="34" charset="-122"/>
                <a:cs typeface="Calibri" pitchFamily="34" charset="-120"/>
              </a:rPr>
              <a:t>El análisis incluye prensa escrita, medios digitales, televisión y radio, tanto de alcance nacional como regional: 60 medios en total.</a:t>
            </a:r>
          </a:p>
          <a:p>
            <a:pPr marL="285750" marR="0" lvl="0" indent="-285750" algn="just" defTabSz="914400" rtl="0" eaLnBrk="1" fontAlgn="auto" latinLnBrk="0" hangingPunct="1">
              <a:lnSpc>
                <a:spcPts val="2000"/>
              </a:lnSpc>
              <a:spcBef>
                <a:spcPts val="0"/>
              </a:spcBef>
              <a:spcAft>
                <a:spcPts val="1800"/>
              </a:spcAft>
              <a:buClr>
                <a:srgbClr val="12788A"/>
              </a:buClr>
              <a:buSzPct val="100000"/>
              <a:buFont typeface="Wingdings" pitchFamily="2" charset="2"/>
              <a:buChar char="§"/>
              <a:tabLst/>
              <a:defRPr/>
            </a:pPr>
            <a:r>
              <a:rPr kumimoji="0" lang="es-CL" sz="1400" b="0" i="0" u="none" strike="noStrike" kern="1200" cap="none" spc="0" normalizeH="0" baseline="0" noProof="0" dirty="0">
                <a:ln>
                  <a:noFill/>
                </a:ln>
                <a:solidFill>
                  <a:schemeClr val="bg2">
                    <a:lumMod val="25000"/>
                  </a:schemeClr>
                </a:solidFill>
                <a:effectLst/>
                <a:uLnTx/>
                <a:uFillTx/>
                <a:latin typeface="Calibri" pitchFamily="34" charset="0"/>
                <a:ea typeface="Calibri" pitchFamily="34" charset="-122"/>
                <a:cs typeface="Calibri" pitchFamily="34" charset="-120"/>
              </a:rPr>
              <a:t>Se incluyeron todas las noticias del período sobre corrupción municipal y mal uso de recursos públicos, tanto en investigaciones formalizadas como </a:t>
            </a:r>
            <a:r>
              <a:rPr kumimoji="0" lang="es-CL" sz="1400" b="0" i="0" u="none" strike="noStrike" kern="1200" cap="none" spc="0" normalizeH="0" baseline="0" noProof="0" dirty="0" err="1">
                <a:ln>
                  <a:noFill/>
                </a:ln>
                <a:solidFill>
                  <a:schemeClr val="bg2">
                    <a:lumMod val="25000"/>
                  </a:schemeClr>
                </a:solidFill>
                <a:effectLst/>
                <a:uLnTx/>
                <a:uFillTx/>
                <a:latin typeface="Calibri" pitchFamily="34" charset="0"/>
                <a:ea typeface="Calibri" pitchFamily="34" charset="-122"/>
                <a:cs typeface="Calibri" pitchFamily="34" charset="-120"/>
              </a:rPr>
              <a:t>desformalizadas</a:t>
            </a:r>
            <a:r>
              <a:rPr kumimoji="0" lang="es-CL" sz="1400" b="0" i="0" u="none" strike="noStrike" kern="1200" cap="none" spc="0" normalizeH="0" baseline="0" noProof="0" dirty="0">
                <a:ln>
                  <a:noFill/>
                </a:ln>
                <a:solidFill>
                  <a:schemeClr val="bg2">
                    <a:lumMod val="25000"/>
                  </a:schemeClr>
                </a:solidFill>
                <a:effectLst/>
                <a:uLnTx/>
                <a:uFillTx/>
                <a:latin typeface="Calibri" pitchFamily="34" charset="0"/>
                <a:ea typeface="Calibri" pitchFamily="34" charset="-122"/>
                <a:cs typeface="Calibri" pitchFamily="34" charset="-120"/>
              </a:rPr>
              <a:t>.</a:t>
            </a:r>
          </a:p>
          <a:p>
            <a:pPr marL="342900" marR="0" lvl="0" indent="-342900" algn="just" defTabSz="914400" rtl="0" eaLnBrk="1" fontAlgn="auto" latinLnBrk="0" hangingPunct="1">
              <a:lnSpc>
                <a:spcPts val="2000"/>
              </a:lnSpc>
              <a:spcBef>
                <a:spcPts val="0"/>
              </a:spcBef>
              <a:spcAft>
                <a:spcPts val="1800"/>
              </a:spcAft>
              <a:buClr>
                <a:schemeClr val="bg2">
                  <a:lumMod val="25000"/>
                </a:schemeClr>
              </a:buClr>
              <a:buSzPct val="100000"/>
              <a:buFontTx/>
              <a:buChar char="▪"/>
              <a:tabLst/>
              <a:defRPr/>
            </a:pPr>
            <a:endParaRPr lang="es-CL" sz="1550" dirty="0">
              <a:solidFill>
                <a:schemeClr val="bg2">
                  <a:lumMod val="25000"/>
                </a:schemeClr>
              </a:solidFill>
              <a:latin typeface="Calibri" pitchFamily="34" charset="0"/>
              <a:ea typeface="Calibri" pitchFamily="34" charset="-122"/>
              <a:cs typeface="Calibri" pitchFamily="34" charset="-120"/>
            </a:endParaRPr>
          </a:p>
          <a:p>
            <a:pPr marL="342900" marR="0" lvl="0" indent="-342900" algn="just" defTabSz="914400" rtl="0" eaLnBrk="1" fontAlgn="auto" latinLnBrk="0" hangingPunct="1">
              <a:lnSpc>
                <a:spcPts val="2000"/>
              </a:lnSpc>
              <a:spcBef>
                <a:spcPts val="0"/>
              </a:spcBef>
              <a:spcAft>
                <a:spcPts val="1800"/>
              </a:spcAft>
              <a:buClr>
                <a:schemeClr val="bg2">
                  <a:lumMod val="25000"/>
                </a:schemeClr>
              </a:buClr>
              <a:buSzPct val="100000"/>
              <a:buFontTx/>
              <a:buChar char="▪"/>
              <a:tabLst/>
              <a:defRPr/>
            </a:pPr>
            <a:endParaRPr kumimoji="0" lang="es-CL" sz="1550" b="0" i="0" u="none" strike="noStrike" kern="1200" cap="none" spc="0" normalizeH="0" baseline="0" noProof="0" dirty="0">
              <a:ln>
                <a:noFill/>
              </a:ln>
              <a:solidFill>
                <a:schemeClr val="bg2">
                  <a:lumMod val="25000"/>
                </a:schemeClr>
              </a:solidFill>
              <a:effectLst/>
              <a:uLnTx/>
              <a:uFillTx/>
              <a:latin typeface="Calibri" pitchFamily="34" charset="0"/>
              <a:ea typeface="Calibri" pitchFamily="34" charset="-122"/>
              <a:cs typeface="Calibri" pitchFamily="34" charset="-120"/>
            </a:endParaRPr>
          </a:p>
          <a:p>
            <a:pPr marL="342900" marR="0" lvl="0" indent="-342900" algn="just" defTabSz="914400" rtl="0" eaLnBrk="1" fontAlgn="auto" latinLnBrk="0" hangingPunct="1">
              <a:lnSpc>
                <a:spcPts val="2000"/>
              </a:lnSpc>
              <a:spcBef>
                <a:spcPts val="0"/>
              </a:spcBef>
              <a:spcAft>
                <a:spcPts val="1800"/>
              </a:spcAft>
              <a:buClrTx/>
              <a:buSzPct val="100000"/>
              <a:buFontTx/>
              <a:buChar char="▪"/>
              <a:tabLst/>
              <a:defRPr/>
            </a:pPr>
            <a:endParaRPr lang="es-CL" sz="1550" b="1" dirty="0">
              <a:solidFill>
                <a:srgbClr val="FFFFFF"/>
              </a:solidFill>
              <a:latin typeface="Calibri" pitchFamily="34" charset="0"/>
              <a:ea typeface="Calibri" pitchFamily="34" charset="-122"/>
              <a:cs typeface="Calibri" pitchFamily="34" charset="-120"/>
            </a:endParaRPr>
          </a:p>
        </p:txBody>
      </p:sp>
      <p:sp>
        <p:nvSpPr>
          <p:cNvPr id="5" name="Text 3"/>
          <p:cNvSpPr/>
          <p:nvPr/>
        </p:nvSpPr>
        <p:spPr>
          <a:xfrm>
            <a:off x="6263640" y="1325880"/>
            <a:ext cx="5486400" cy="2103120"/>
          </a:xfrm>
          <a:prstGeom prst="rect">
            <a:avLst/>
          </a:prstGeom>
          <a:noFill/>
          <a:ln/>
        </p:spPr>
        <p:txBody>
          <a:bodyPr wrap="square" rtlCol="0" anchor="t"/>
          <a:lstStyle/>
          <a:p>
            <a:pPr marL="342900" marR="0" lvl="0" indent="-342900" algn="just" defTabSz="914400" rtl="0" eaLnBrk="1" fontAlgn="auto" latinLnBrk="0" hangingPunct="1">
              <a:lnSpc>
                <a:spcPts val="2000"/>
              </a:lnSpc>
              <a:spcBef>
                <a:spcPts val="0"/>
              </a:spcBef>
              <a:spcAft>
                <a:spcPts val="1800"/>
              </a:spcAft>
              <a:buClr>
                <a:srgbClr val="12788A"/>
              </a:buClr>
              <a:buSzPct val="100000"/>
              <a:buFont typeface="Wingdings" pitchFamily="2" charset="2"/>
              <a:buChar char="§"/>
              <a:tabLst/>
              <a:defRPr/>
            </a:pPr>
            <a:r>
              <a:rPr kumimoji="0" lang="es-CL" sz="1400" b="0" i="0" u="none" strike="noStrike" kern="1200" cap="none" spc="0" normalizeH="0" baseline="0" noProof="0" dirty="0">
                <a:ln>
                  <a:noFill/>
                </a:ln>
                <a:solidFill>
                  <a:schemeClr val="bg2">
                    <a:lumMod val="25000"/>
                  </a:schemeClr>
                </a:solidFill>
                <a:effectLst/>
                <a:uLnTx/>
                <a:uFillTx/>
                <a:latin typeface="Calibri" pitchFamily="34" charset="0"/>
                <a:ea typeface="Calibri" pitchFamily="34" charset="-122"/>
                <a:cs typeface="Calibri" pitchFamily="34" charset="-120"/>
              </a:rPr>
              <a:t>Los hechos reportados ocurrieron en 35 comunas correspondientes a 15 de las 16 regiones del país.</a:t>
            </a:r>
          </a:p>
          <a:p>
            <a:pPr marL="342900" marR="0" lvl="0" indent="-342900" algn="just" defTabSz="914400" rtl="0" eaLnBrk="1" fontAlgn="auto" latinLnBrk="0" hangingPunct="1">
              <a:lnSpc>
                <a:spcPts val="2000"/>
              </a:lnSpc>
              <a:spcBef>
                <a:spcPts val="0"/>
              </a:spcBef>
              <a:spcAft>
                <a:spcPts val="1800"/>
              </a:spcAft>
              <a:buClr>
                <a:srgbClr val="12788A"/>
              </a:buClr>
              <a:buSzPct val="100000"/>
              <a:buFont typeface="Wingdings" pitchFamily="2" charset="2"/>
              <a:buChar char="§"/>
              <a:tabLst/>
              <a:defRPr/>
            </a:pPr>
            <a:r>
              <a:rPr kumimoji="0" lang="es-CL" sz="1400" b="0" i="0" u="none" strike="noStrike" kern="1200" cap="none" spc="0" normalizeH="0" baseline="0" noProof="0" dirty="0">
                <a:ln>
                  <a:noFill/>
                </a:ln>
                <a:solidFill>
                  <a:schemeClr val="bg2">
                    <a:lumMod val="25000"/>
                  </a:schemeClr>
                </a:solidFill>
                <a:effectLst/>
                <a:uLnTx/>
                <a:uFillTx/>
                <a:latin typeface="Calibri" pitchFamily="34" charset="0"/>
                <a:ea typeface="Calibri" pitchFamily="34" charset="-122"/>
                <a:cs typeface="Calibri" pitchFamily="34" charset="-120"/>
              </a:rPr>
              <a:t> Son 47 casos judiciales distintos.</a:t>
            </a:r>
            <a:endParaRPr kumimoji="0" lang="es-CL" sz="1400" b="0" i="0" u="none" strike="noStrike" kern="1200" cap="none" spc="0" normalizeH="0" baseline="0" noProof="0" dirty="0">
              <a:ln>
                <a:noFill/>
              </a:ln>
              <a:solidFill>
                <a:schemeClr val="bg2">
                  <a:lumMod val="25000"/>
                </a:schemeClr>
              </a:solidFill>
              <a:effectLst/>
              <a:uLnTx/>
              <a:uFillTx/>
              <a:latin typeface="Calibri" panose="020F0502020204030204"/>
              <a:ea typeface="+mn-ea"/>
              <a:cs typeface="+mn-cs"/>
            </a:endParaRPr>
          </a:p>
          <a:p>
            <a:pPr marL="342900" marR="0" lvl="0" indent="-342900" algn="just" defTabSz="914400" rtl="0" eaLnBrk="1" fontAlgn="auto" latinLnBrk="0" hangingPunct="1">
              <a:lnSpc>
                <a:spcPts val="2000"/>
              </a:lnSpc>
              <a:spcBef>
                <a:spcPts val="0"/>
              </a:spcBef>
              <a:spcAft>
                <a:spcPts val="1800"/>
              </a:spcAft>
              <a:buClr>
                <a:srgbClr val="12788A"/>
              </a:buClr>
              <a:buSzPct val="100000"/>
              <a:buFont typeface="Wingdings" pitchFamily="2" charset="2"/>
              <a:buChar char="§"/>
              <a:tabLst/>
              <a:defRPr/>
            </a:pPr>
            <a:r>
              <a:rPr kumimoji="0" lang="es-CL" sz="1400" b="0" i="0" u="none" strike="noStrike" kern="1200" cap="none" spc="0" normalizeH="0" baseline="0" noProof="0" dirty="0">
                <a:ln>
                  <a:noFill/>
                </a:ln>
                <a:solidFill>
                  <a:schemeClr val="bg2">
                    <a:lumMod val="25000"/>
                  </a:schemeClr>
                </a:solidFill>
                <a:effectLst/>
                <a:uLnTx/>
                <a:uFillTx/>
                <a:latin typeface="Calibri" pitchFamily="34" charset="0"/>
                <a:ea typeface="Calibri" pitchFamily="34" charset="-122"/>
                <a:cs typeface="Calibri" pitchFamily="34" charset="-120"/>
              </a:rPr>
              <a:t>En Chile hay 346 municipalidades. En el periodo analizado, 35 de ellas (10%) registraron autoridades o funcionarios denunciados, investigados, formalizados o condenados por corrupción.</a:t>
            </a:r>
            <a:endParaRPr kumimoji="0" lang="es-CL" sz="1400" b="0" i="0" u="none" strike="noStrike" kern="1200" cap="none" spc="0" normalizeH="0" baseline="0" noProof="0" dirty="0">
              <a:ln>
                <a:noFill/>
              </a:ln>
              <a:solidFill>
                <a:schemeClr val="bg2">
                  <a:lumMod val="25000"/>
                </a:schemeClr>
              </a:solidFill>
              <a:effectLst/>
              <a:uLnTx/>
              <a:uFillTx/>
              <a:latin typeface="Calibri" panose="020F0502020204030204"/>
              <a:ea typeface="+mn-ea"/>
              <a:cs typeface="+mn-cs"/>
            </a:endParaRPr>
          </a:p>
        </p:txBody>
      </p:sp>
      <p:sp>
        <p:nvSpPr>
          <p:cNvPr id="7" name="Rectángulo 6">
            <a:extLst>
              <a:ext uri="{FF2B5EF4-FFF2-40B4-BE49-F238E27FC236}">
                <a16:creationId xmlns:a16="http://schemas.microsoft.com/office/drawing/2014/main" id="{FFB7A763-CFCD-CB4A-A112-FDFDE7BF4231}"/>
              </a:ext>
            </a:extLst>
          </p:cNvPr>
          <p:cNvSpPr/>
          <p:nvPr/>
        </p:nvSpPr>
        <p:spPr>
          <a:xfrm>
            <a:off x="0" y="731520"/>
            <a:ext cx="1957494" cy="45719"/>
          </a:xfrm>
          <a:prstGeom prst="rect">
            <a:avLst/>
          </a:prstGeom>
          <a:solidFill>
            <a:srgbClr val="12788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D4E14C-DF8C-6636-10E7-201B6BC82931}"/>
            </a:ext>
          </a:extLst>
        </p:cNvPr>
        <p:cNvGrpSpPr/>
        <p:nvPr/>
      </p:nvGrpSpPr>
      <p:grpSpPr>
        <a:xfrm>
          <a:off x="0" y="0"/>
          <a:ext cx="0" cy="0"/>
          <a:chOff x="0" y="0"/>
          <a:chExt cx="0" cy="0"/>
        </a:xfrm>
      </p:grpSpPr>
      <p:sp>
        <p:nvSpPr>
          <p:cNvPr id="3" name="Text 1">
            <a:extLst>
              <a:ext uri="{FF2B5EF4-FFF2-40B4-BE49-F238E27FC236}">
                <a16:creationId xmlns:a16="http://schemas.microsoft.com/office/drawing/2014/main" id="{634BA9A0-6FAC-573F-568A-B1527261350F}"/>
              </a:ext>
            </a:extLst>
          </p:cNvPr>
          <p:cNvSpPr/>
          <p:nvPr/>
        </p:nvSpPr>
        <p:spPr>
          <a:xfrm>
            <a:off x="609867" y="304989"/>
            <a:ext cx="4426590" cy="585216"/>
          </a:xfrm>
          <a:prstGeom prst="rect">
            <a:avLst/>
          </a:prstGeom>
          <a:noFill/>
          <a:ln/>
        </p:spPr>
        <p:txBody>
          <a:bodyPr wrap="square" lIns="0" tIns="0" rIns="0" bIns="0"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2000" b="1" i="0" u="none" strike="noStrike" kern="1200" cap="none" spc="0" normalizeH="0" baseline="0" noProof="0" dirty="0">
                <a:ln>
                  <a:noFill/>
                </a:ln>
                <a:solidFill>
                  <a:srgbClr val="12788A"/>
                </a:solidFill>
                <a:effectLst/>
                <a:uLnTx/>
                <a:uFillTx/>
                <a:latin typeface="Calibri" pitchFamily="34" charset="0"/>
                <a:ea typeface="Calibri" pitchFamily="34" charset="-122"/>
                <a:cs typeface="Calibri" pitchFamily="34" charset="-120"/>
              </a:rPr>
              <a:t>Metodología y marco conceptual</a:t>
            </a:r>
            <a:endParaRPr kumimoji="0" lang="es-CL" sz="2000" b="0" i="0" u="none" strike="noStrike" kern="1200" cap="none" spc="0" normalizeH="0" baseline="0" noProof="0" dirty="0">
              <a:ln>
                <a:noFill/>
              </a:ln>
              <a:solidFill>
                <a:srgbClr val="12788A"/>
              </a:solidFill>
              <a:effectLst/>
              <a:uLnTx/>
              <a:uFillTx/>
              <a:latin typeface="Calibri" panose="020F0502020204030204"/>
              <a:ea typeface="+mn-ea"/>
              <a:cs typeface="+mn-cs"/>
            </a:endParaRPr>
          </a:p>
        </p:txBody>
      </p:sp>
      <p:sp>
        <p:nvSpPr>
          <p:cNvPr id="7" name="Text Marco"/>
          <p:cNvSpPr/>
          <p:nvPr/>
        </p:nvSpPr>
        <p:spPr>
          <a:xfrm>
            <a:off x="457200" y="1260000"/>
            <a:ext cx="5250000" cy="4700000"/>
          </a:xfrm>
          <a:prstGeom prst="rect">
            <a:avLst/>
          </a:prstGeom>
          <a:noFill/>
          <a:ln/>
        </p:spPr>
        <p:txBody>
          <a:bodyPr wrap="square" lIns="0" r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srgbClr val="12788A"/>
                </a:solidFill>
                <a:effectLst/>
                <a:uLnTx/>
                <a:uFillTx/>
                <a:latin typeface="Calibri" panose="020F0502020204030204" pitchFamily="34" charset="0"/>
                <a:ea typeface="+mn-ea"/>
                <a:cs typeface="+mn-cs"/>
              </a:rPr>
              <a:t>Marco conceptual</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400" b="0" i="0" u="none" strike="noStrike" kern="1200" cap="none" spc="0" normalizeH="0" baseline="0" noProof="0" dirty="0">
              <a:ln>
                <a:noFill/>
              </a:ln>
              <a:solidFill>
                <a:srgbClr val="12788A"/>
              </a:solidFill>
              <a:effectLst/>
              <a:uLnTx/>
              <a:uFillTx/>
              <a:latin typeface="Calibri" panose="020F0502020204030204"/>
              <a:ea typeface="+mn-ea"/>
              <a:cs typeface="+mn-cs"/>
            </a:endParaRPr>
          </a:p>
          <a:p>
            <a:pPr marL="200025" marR="0" lvl="0" indent="-200025" algn="just" defTabSz="914400" rtl="0" eaLnBrk="1" fontAlgn="auto" latinLnBrk="0" hangingPunct="1">
              <a:lnSpc>
                <a:spcPct val="100000"/>
              </a:lnSpc>
              <a:spcBef>
                <a:spcPts val="0"/>
              </a:spcBef>
              <a:spcAft>
                <a:spcPts val="0"/>
              </a:spcAft>
              <a:buClr>
                <a:srgbClr val="12788A"/>
              </a:buClr>
              <a:buSzTx/>
              <a:buFont typeface="Wingdings" panose="05000000000000000000" pitchFamily="2" charset="2"/>
              <a:buChar char="§"/>
              <a:tabLst/>
              <a:defRPr/>
            </a:pPr>
            <a:r>
              <a:rPr kumimoji="0" lang="es-CL" sz="1400" b="0" i="0" u="none" strike="noStrike" kern="1200" cap="none" spc="0" normalizeH="0" baseline="0" noProof="0" dirty="0">
                <a:ln>
                  <a:noFill/>
                </a:ln>
                <a:solidFill>
                  <a:schemeClr val="bg2">
                    <a:lumMod val="25000"/>
                  </a:schemeClr>
                </a:solidFill>
                <a:effectLst/>
                <a:uLnTx/>
                <a:uFillTx/>
                <a:latin typeface="Calibri" panose="020F0502020204030204" pitchFamily="34" charset="0"/>
                <a:ea typeface="+mn-ea"/>
                <a:cs typeface="+mn-cs"/>
              </a:rPr>
              <a:t>No existe un concepto unívoco de corrupción. Según Rojas y Santana (2025), se trata de un fenómeno complejo y variable, cuya interpretación depende del contexto.</a:t>
            </a:r>
          </a:p>
          <a:p>
            <a:pPr marL="0" marR="0" lvl="0" indent="0" algn="l" defTabSz="914400" rtl="0" eaLnBrk="1" fontAlgn="auto" latinLnBrk="0" hangingPunct="1">
              <a:lnSpc>
                <a:spcPct val="100000"/>
              </a:lnSpc>
              <a:spcBef>
                <a:spcPts val="0"/>
              </a:spcBef>
              <a:spcAft>
                <a:spcPts val="0"/>
              </a:spcAft>
              <a:buClr>
                <a:srgbClr val="12788A"/>
              </a:buClr>
              <a:buSzTx/>
              <a:buFontTx/>
              <a:buNone/>
              <a:tabLst/>
              <a:defRPr/>
            </a:pPr>
            <a:endParaRPr kumimoji="0" lang="es-CL" sz="1400" b="0" i="0" u="none" strike="noStrike" kern="1200" cap="none" spc="0" normalizeH="0" baseline="0" noProof="0" dirty="0">
              <a:ln>
                <a:noFill/>
              </a:ln>
              <a:solidFill>
                <a:schemeClr val="bg2">
                  <a:lumMod val="25000"/>
                </a:schemeClr>
              </a:solidFill>
              <a:effectLst/>
              <a:uLnTx/>
              <a:uFillTx/>
              <a:latin typeface="Calibri" panose="020F0502020204030204"/>
              <a:ea typeface="+mn-ea"/>
              <a:cs typeface="+mn-cs"/>
            </a:endParaRPr>
          </a:p>
          <a:p>
            <a:pPr marL="200025" marR="0" lvl="0" indent="-200025" algn="just" defTabSz="914400" rtl="0" eaLnBrk="1" fontAlgn="auto" latinLnBrk="0" hangingPunct="1">
              <a:lnSpc>
                <a:spcPct val="100000"/>
              </a:lnSpc>
              <a:spcBef>
                <a:spcPts val="0"/>
              </a:spcBef>
              <a:spcAft>
                <a:spcPts val="0"/>
              </a:spcAft>
              <a:buClr>
                <a:srgbClr val="12788A"/>
              </a:buClr>
              <a:buSzTx/>
              <a:buFont typeface="Wingdings" panose="05000000000000000000" pitchFamily="2" charset="2"/>
              <a:buChar char="§"/>
              <a:tabLst/>
              <a:defRPr/>
            </a:pPr>
            <a:r>
              <a:rPr kumimoji="0" lang="es-CL" sz="1400" b="0" i="0" u="none" strike="noStrike" kern="1200" cap="none" spc="0" normalizeH="0" baseline="0" noProof="0" dirty="0">
                <a:ln>
                  <a:noFill/>
                </a:ln>
                <a:solidFill>
                  <a:schemeClr val="bg2">
                    <a:lumMod val="25000"/>
                  </a:schemeClr>
                </a:solidFill>
                <a:effectLst/>
                <a:uLnTx/>
                <a:uFillTx/>
                <a:latin typeface="Calibri" panose="020F0502020204030204" pitchFamily="34" charset="0"/>
                <a:ea typeface="+mn-ea"/>
                <a:cs typeface="+mn-cs"/>
              </a:rPr>
              <a:t>El concepto abarca prácticas ilícitas vinculadas al ejercicio del poder público en beneficio personal: soborno, extorsión, tráfico de influencias, nepotismo, fraude y malversación de fondos.</a:t>
            </a:r>
          </a:p>
          <a:p>
            <a:pPr marL="0" marR="0" lvl="0" indent="0" algn="l" defTabSz="914400" rtl="0" eaLnBrk="1" fontAlgn="auto" latinLnBrk="0" hangingPunct="1">
              <a:lnSpc>
                <a:spcPct val="100000"/>
              </a:lnSpc>
              <a:spcBef>
                <a:spcPts val="0"/>
              </a:spcBef>
              <a:spcAft>
                <a:spcPts val="0"/>
              </a:spcAft>
              <a:buClr>
                <a:srgbClr val="12788A"/>
              </a:buClr>
              <a:buSzTx/>
              <a:buFontTx/>
              <a:buNone/>
              <a:tabLst/>
              <a:defRPr/>
            </a:pPr>
            <a:endParaRPr kumimoji="0" lang="es-CL" sz="1400" b="0" i="0" u="none" strike="noStrike" kern="1200" cap="none" spc="0" normalizeH="0" baseline="0" noProof="0" dirty="0">
              <a:ln>
                <a:noFill/>
              </a:ln>
              <a:solidFill>
                <a:schemeClr val="bg2">
                  <a:lumMod val="25000"/>
                </a:schemeClr>
              </a:solidFill>
              <a:effectLst/>
              <a:uLnTx/>
              <a:uFillTx/>
              <a:latin typeface="Calibri" panose="020F0502020204030204"/>
              <a:ea typeface="+mn-ea"/>
              <a:cs typeface="+mn-cs"/>
            </a:endParaRPr>
          </a:p>
          <a:p>
            <a:pPr marL="200025" marR="0" lvl="0" indent="-200025" algn="just" defTabSz="914400" rtl="0" eaLnBrk="1" fontAlgn="auto" latinLnBrk="0" hangingPunct="1">
              <a:lnSpc>
                <a:spcPct val="100000"/>
              </a:lnSpc>
              <a:spcBef>
                <a:spcPts val="0"/>
              </a:spcBef>
              <a:spcAft>
                <a:spcPts val="0"/>
              </a:spcAft>
              <a:buClr>
                <a:srgbClr val="12788A"/>
              </a:buClr>
              <a:buSzTx/>
              <a:buFont typeface="Wingdings" panose="05000000000000000000" pitchFamily="2" charset="2"/>
              <a:buChar char="§"/>
              <a:tabLst/>
              <a:defRPr/>
            </a:pPr>
            <a:r>
              <a:rPr kumimoji="0" lang="es-CL" sz="1400" b="0" i="0" u="none" strike="noStrike" kern="1200" cap="none" spc="0" normalizeH="0" baseline="0" noProof="0" dirty="0">
                <a:ln>
                  <a:noFill/>
                </a:ln>
                <a:solidFill>
                  <a:schemeClr val="bg2">
                    <a:lumMod val="25000"/>
                  </a:schemeClr>
                </a:solidFill>
                <a:effectLst/>
                <a:uLnTx/>
                <a:uFillTx/>
                <a:latin typeface="Calibri" panose="020F0502020204030204" pitchFamily="34" charset="0"/>
                <a:ea typeface="+mn-ea"/>
                <a:cs typeface="+mn-cs"/>
              </a:rPr>
              <a:t>Este es el enfoque comúnmente utilizado por la prensa y, por lo mismo, </a:t>
            </a:r>
            <a:r>
              <a:rPr lang="es-CL" sz="1400" dirty="0">
                <a:solidFill>
                  <a:schemeClr val="bg2">
                    <a:lumMod val="25000"/>
                  </a:schemeClr>
                </a:solidFill>
                <a:latin typeface="Calibri" panose="020F0502020204030204" pitchFamily="34" charset="0"/>
              </a:rPr>
              <a:t>es </a:t>
            </a:r>
            <a:r>
              <a:rPr kumimoji="0" lang="es-CL" sz="1400" b="0" i="0" u="none" strike="noStrike" kern="1200" cap="none" spc="0" normalizeH="0" baseline="0" noProof="0" dirty="0">
                <a:ln>
                  <a:noFill/>
                </a:ln>
                <a:solidFill>
                  <a:schemeClr val="bg2">
                    <a:lumMod val="25000"/>
                  </a:schemeClr>
                </a:solidFill>
                <a:effectLst/>
                <a:uLnTx/>
                <a:uFillTx/>
                <a:latin typeface="Calibri" panose="020F0502020204030204" pitchFamily="34" charset="0"/>
                <a:ea typeface="+mn-ea"/>
                <a:cs typeface="+mn-cs"/>
              </a:rPr>
              <a:t>el que delimita el universo de análisis de este Observatorio.</a:t>
            </a:r>
          </a:p>
          <a:p>
            <a:pPr marL="0" marR="0" lvl="0" indent="0" algn="l" defTabSz="914400" rtl="0" eaLnBrk="1" fontAlgn="auto" latinLnBrk="0" hangingPunct="1">
              <a:lnSpc>
                <a:spcPct val="100000"/>
              </a:lnSpc>
              <a:spcBef>
                <a:spcPts val="0"/>
              </a:spcBef>
              <a:spcAft>
                <a:spcPts val="0"/>
              </a:spcAft>
              <a:buClr>
                <a:srgbClr val="12788A"/>
              </a:buClr>
              <a:buSzTx/>
              <a:buFontTx/>
              <a:buNone/>
              <a:tabLst/>
              <a:defRPr/>
            </a:pPr>
            <a:endParaRPr kumimoji="0" lang="es-CL" sz="1400" b="0" i="0" u="none" strike="noStrike" kern="1200" cap="none" spc="0" normalizeH="0" baseline="0" noProof="0" dirty="0">
              <a:ln>
                <a:noFill/>
              </a:ln>
              <a:solidFill>
                <a:schemeClr val="bg2">
                  <a:lumMod val="25000"/>
                </a:schemeClr>
              </a:solidFill>
              <a:effectLst/>
              <a:uLnTx/>
              <a:uFillTx/>
              <a:latin typeface="Calibri" panose="020F0502020204030204"/>
              <a:ea typeface="+mn-ea"/>
              <a:cs typeface="+mn-cs"/>
            </a:endParaRPr>
          </a:p>
          <a:p>
            <a:pPr marL="200025" marR="0" lvl="0" indent="-200025" algn="just" defTabSz="914400" rtl="0" eaLnBrk="1" fontAlgn="auto" latinLnBrk="0" hangingPunct="1">
              <a:lnSpc>
                <a:spcPct val="100000"/>
              </a:lnSpc>
              <a:spcBef>
                <a:spcPts val="0"/>
              </a:spcBef>
              <a:spcAft>
                <a:spcPts val="0"/>
              </a:spcAft>
              <a:buClr>
                <a:srgbClr val="12788A"/>
              </a:buClr>
              <a:buSzTx/>
              <a:buFont typeface="Wingdings" panose="05000000000000000000" pitchFamily="2" charset="2"/>
              <a:buChar char="§"/>
              <a:tabLst/>
              <a:defRPr/>
            </a:pPr>
            <a:r>
              <a:rPr kumimoji="0" lang="es-CL" sz="1400" b="0" i="0" u="none" strike="noStrike" kern="1200" cap="none" spc="0" normalizeH="0" baseline="0" noProof="0" dirty="0">
                <a:ln>
                  <a:noFill/>
                </a:ln>
                <a:solidFill>
                  <a:schemeClr val="bg2">
                    <a:lumMod val="25000"/>
                  </a:schemeClr>
                </a:solidFill>
                <a:effectLst/>
                <a:uLnTx/>
                <a:uFillTx/>
                <a:latin typeface="Calibri" panose="020F0502020204030204" pitchFamily="34" charset="0"/>
                <a:ea typeface="+mn-ea"/>
                <a:cs typeface="+mn-cs"/>
              </a:rPr>
              <a:t>El Observatorio no formula calificaciones jurídicas propias: registra los hechos según son reportados por los medios de comunicación.</a:t>
            </a:r>
          </a:p>
        </p:txBody>
      </p:sp>
      <p:sp>
        <p:nvSpPr>
          <p:cNvPr id="11" name="Text Metodologia"/>
          <p:cNvSpPr/>
          <p:nvPr/>
        </p:nvSpPr>
        <p:spPr>
          <a:xfrm>
            <a:off x="6100000" y="1260000"/>
            <a:ext cx="5634800" cy="4700000"/>
          </a:xfrm>
          <a:prstGeom prst="rect">
            <a:avLst/>
          </a:prstGeom>
          <a:noFill/>
          <a:ln/>
        </p:spPr>
        <p:txBody>
          <a:bodyPr wrap="square" lIns="0" r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srgbClr val="12788A"/>
                </a:solidFill>
                <a:effectLst/>
                <a:uLnTx/>
                <a:uFillTx/>
                <a:latin typeface="Calibri" panose="020F0502020204030204" pitchFamily="34" charset="0"/>
                <a:ea typeface="+mn-ea"/>
                <a:cs typeface="+mn-cs"/>
              </a:rPr>
              <a:t>Diseño metodológico</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600" b="0" i="0" u="none" strike="noStrike" kern="1200" cap="none" spc="0" normalizeH="0" baseline="0" noProof="0" dirty="0">
              <a:ln>
                <a:noFill/>
              </a:ln>
              <a:solidFill>
                <a:srgbClr val="12788A"/>
              </a:solidFill>
              <a:effectLst/>
              <a:uLnTx/>
              <a:uFillTx/>
              <a:latin typeface="Calibri" panose="020F0502020204030204"/>
              <a:ea typeface="+mn-ea"/>
              <a:cs typeface="+mn-cs"/>
            </a:endParaRPr>
          </a:p>
          <a:p>
            <a:pPr marL="200025" marR="0" lvl="0" indent="-200025" algn="just" defTabSz="914400" rtl="0" eaLnBrk="1" fontAlgn="auto" latinLnBrk="0" hangingPunct="1">
              <a:lnSpc>
                <a:spcPct val="100000"/>
              </a:lnSpc>
              <a:spcBef>
                <a:spcPts val="0"/>
              </a:spcBef>
              <a:spcAft>
                <a:spcPts val="0"/>
              </a:spcAft>
              <a:buClr>
                <a:srgbClr val="12788A"/>
              </a:buClr>
              <a:buSzTx/>
              <a:buFont typeface="Wingdings" panose="05000000000000000000" pitchFamily="2" charset="2"/>
              <a:buChar char="§"/>
              <a:tabLst/>
              <a:defRPr/>
            </a:pPr>
            <a:r>
              <a:rPr kumimoji="0" lang="es-CL" sz="1400" b="0" i="0" u="none" strike="noStrike" kern="1200" cap="none" spc="0" normalizeH="0" baseline="0" noProof="0" dirty="0">
                <a:ln>
                  <a:noFill/>
                </a:ln>
                <a:solidFill>
                  <a:schemeClr val="bg2">
                    <a:lumMod val="25000"/>
                  </a:schemeClr>
                </a:solidFill>
                <a:effectLst/>
                <a:uLnTx/>
                <a:uFillTx/>
                <a:latin typeface="Calibri" panose="020F0502020204030204" pitchFamily="34" charset="0"/>
                <a:ea typeface="+mn-ea"/>
                <a:cs typeface="+mn-cs"/>
              </a:rPr>
              <a:t>Se revisaron todas las notas de prensa recogidas mediante</a:t>
            </a:r>
            <a:r>
              <a:rPr lang="es-CL" sz="1400" dirty="0">
                <a:solidFill>
                  <a:schemeClr val="bg2">
                    <a:lumMod val="25000"/>
                  </a:schemeClr>
                </a:solidFill>
                <a:latin typeface="Calibri" panose="020F0502020204030204" pitchFamily="34" charset="0"/>
              </a:rPr>
              <a:t> búsquedas web </a:t>
            </a:r>
            <a:r>
              <a:rPr kumimoji="0" lang="es-CL" sz="1400" b="0" i="0" u="none" strike="noStrike" kern="1200" cap="none" spc="0" normalizeH="0" baseline="0" noProof="0" dirty="0">
                <a:ln>
                  <a:noFill/>
                </a:ln>
                <a:solidFill>
                  <a:schemeClr val="bg2">
                    <a:lumMod val="25000"/>
                  </a:schemeClr>
                </a:solidFill>
                <a:effectLst/>
                <a:uLnTx/>
                <a:uFillTx/>
                <a:latin typeface="Calibri" panose="020F0502020204030204" pitchFamily="34" charset="0"/>
                <a:ea typeface="+mn-ea"/>
                <a:cs typeface="+mn-cs"/>
              </a:rPr>
              <a:t>entre agosto de 2025 y julio de 2026. En total se examinaron 155 notas.</a:t>
            </a:r>
          </a:p>
          <a:p>
            <a:pPr marL="0" marR="0" lvl="0" indent="0" algn="l" defTabSz="914400" rtl="0" eaLnBrk="1" fontAlgn="auto" latinLnBrk="0" hangingPunct="1">
              <a:lnSpc>
                <a:spcPct val="100000"/>
              </a:lnSpc>
              <a:spcBef>
                <a:spcPts val="0"/>
              </a:spcBef>
              <a:spcAft>
                <a:spcPts val="0"/>
              </a:spcAft>
              <a:buClr>
                <a:srgbClr val="12788A"/>
              </a:buClr>
              <a:buSzTx/>
              <a:buFontTx/>
              <a:buNone/>
              <a:tabLst/>
              <a:defRPr/>
            </a:pPr>
            <a:endParaRPr kumimoji="0" lang="es-CL" sz="700" b="0" i="0" u="none" strike="noStrike" kern="1200" cap="none" spc="0" normalizeH="0" baseline="0" noProof="0" dirty="0">
              <a:ln>
                <a:noFill/>
              </a:ln>
              <a:solidFill>
                <a:schemeClr val="bg2">
                  <a:lumMod val="25000"/>
                </a:schemeClr>
              </a:solidFill>
              <a:effectLst/>
              <a:uLnTx/>
              <a:uFillTx/>
              <a:latin typeface="Calibri" panose="020F0502020204030204"/>
              <a:ea typeface="+mn-ea"/>
              <a:cs typeface="+mn-cs"/>
            </a:endParaRPr>
          </a:p>
          <a:p>
            <a:pPr marL="200025" marR="0" lvl="0" indent="-200025" algn="just" defTabSz="914400" rtl="0" eaLnBrk="1" fontAlgn="auto" latinLnBrk="0" hangingPunct="1">
              <a:lnSpc>
                <a:spcPct val="100000"/>
              </a:lnSpc>
              <a:spcBef>
                <a:spcPts val="0"/>
              </a:spcBef>
              <a:spcAft>
                <a:spcPts val="0"/>
              </a:spcAft>
              <a:buClr>
                <a:srgbClr val="12788A"/>
              </a:buClr>
              <a:buSzTx/>
              <a:buFont typeface="Wingdings" panose="05000000000000000000" pitchFamily="2" charset="2"/>
              <a:buChar char="§"/>
              <a:tabLst/>
              <a:defRPr/>
            </a:pPr>
            <a:r>
              <a:rPr kumimoji="0" lang="es-CL" sz="1400" b="0" i="0" u="none" strike="noStrike" kern="1200" cap="none" spc="0" normalizeH="0" baseline="0" noProof="0" dirty="0">
                <a:ln>
                  <a:noFill/>
                </a:ln>
                <a:solidFill>
                  <a:schemeClr val="bg2">
                    <a:lumMod val="25000"/>
                  </a:schemeClr>
                </a:solidFill>
                <a:effectLst/>
                <a:uLnTx/>
                <a:uFillTx/>
                <a:latin typeface="Calibri" panose="020F0502020204030204" pitchFamily="34" charset="0"/>
                <a:ea typeface="+mn-ea"/>
                <a:cs typeface="+mn-cs"/>
              </a:rPr>
              <a:t>El tag de búsqueda utilizado fue “corrupción municipal”.</a:t>
            </a:r>
            <a:r>
              <a:rPr lang="es-CL" sz="1400" dirty="0">
                <a:solidFill>
                  <a:schemeClr val="bg2">
                    <a:lumMod val="25000"/>
                  </a:schemeClr>
                </a:solidFill>
                <a:latin typeface="Calibri" panose="020F0502020204030204" pitchFamily="34" charset="0"/>
              </a:rPr>
              <a:t> Las notas de prensa que no presentan este concepto quedan fuera del análisis</a:t>
            </a:r>
            <a:endParaRPr kumimoji="0" lang="es-CL" sz="1400" b="0" i="0" u="none" strike="noStrike" kern="1200" cap="none" spc="0" normalizeH="0" baseline="0" noProof="0" dirty="0">
              <a:ln>
                <a:noFill/>
              </a:ln>
              <a:solidFill>
                <a:schemeClr val="bg2">
                  <a:lumMod val="25000"/>
                </a:schemeClr>
              </a:solidFill>
              <a:effectLst/>
              <a:uLnTx/>
              <a:uFillTx/>
              <a:latin typeface="Calibri" panose="020F0502020204030204" pitchFamily="34" charset="0"/>
              <a:ea typeface="+mn-ea"/>
              <a:cs typeface="+mn-cs"/>
            </a:endParaRPr>
          </a:p>
          <a:p>
            <a:pPr marL="0" marR="0" lvl="0" indent="0" algn="l" defTabSz="914400" rtl="0" eaLnBrk="1" fontAlgn="auto" latinLnBrk="0" hangingPunct="1">
              <a:lnSpc>
                <a:spcPct val="100000"/>
              </a:lnSpc>
              <a:spcBef>
                <a:spcPts val="0"/>
              </a:spcBef>
              <a:spcAft>
                <a:spcPts val="0"/>
              </a:spcAft>
              <a:buClr>
                <a:srgbClr val="12788A"/>
              </a:buClr>
              <a:buSzTx/>
              <a:buFontTx/>
              <a:buNone/>
              <a:tabLst/>
              <a:defRPr/>
            </a:pPr>
            <a:endParaRPr kumimoji="0" lang="es-CL" b="0" i="0" u="none" strike="noStrike" kern="1200" cap="none" spc="0" normalizeH="0" baseline="0" noProof="0" dirty="0">
              <a:ln>
                <a:noFill/>
              </a:ln>
              <a:solidFill>
                <a:schemeClr val="bg2">
                  <a:lumMod val="25000"/>
                </a:schemeClr>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s-CL" dirty="0">
              <a:solidFill>
                <a:schemeClr val="bg2">
                  <a:lumMod val="25000"/>
                </a:schemeClr>
              </a:solidFill>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b="0" i="0" u="none" strike="noStrike" kern="1200" cap="none" spc="0" normalizeH="0" baseline="0" noProof="0" dirty="0">
              <a:ln>
                <a:noFill/>
              </a:ln>
              <a:solidFill>
                <a:schemeClr val="bg2">
                  <a:lumMod val="25000"/>
                </a:schemeClr>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srgbClr val="12788A"/>
                </a:solidFill>
                <a:effectLst/>
                <a:uLnTx/>
                <a:uFillTx/>
                <a:latin typeface="Calibri" panose="020F0502020204030204" pitchFamily="34" charset="0"/>
                <a:ea typeface="+mn-ea"/>
                <a:cs typeface="+mn-cs"/>
              </a:rPr>
              <a:t>Alcances y límites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CL" sz="600" b="0" i="0" u="none" strike="noStrike" kern="1200" cap="none" spc="0" normalizeH="0" baseline="0" noProof="0" dirty="0">
              <a:ln>
                <a:noFill/>
              </a:ln>
              <a:solidFill>
                <a:srgbClr val="12788A"/>
              </a:solidFill>
              <a:effectLst/>
              <a:uLnTx/>
              <a:uFillTx/>
              <a:latin typeface="Calibri" panose="020F0502020204030204"/>
              <a:ea typeface="+mn-ea"/>
              <a:cs typeface="+mn-cs"/>
            </a:endParaRPr>
          </a:p>
          <a:p>
            <a:pPr marL="200025" marR="0" lvl="0" indent="-200025" algn="just" defTabSz="914400" rtl="0" eaLnBrk="1" fontAlgn="auto" latinLnBrk="0" hangingPunct="1">
              <a:lnSpc>
                <a:spcPct val="100000"/>
              </a:lnSpc>
              <a:spcBef>
                <a:spcPts val="0"/>
              </a:spcBef>
              <a:spcAft>
                <a:spcPts val="0"/>
              </a:spcAft>
              <a:buClr>
                <a:srgbClr val="12788A"/>
              </a:buClr>
              <a:buSzTx/>
              <a:buFont typeface="Wingdings" panose="05000000000000000000" pitchFamily="2" charset="2"/>
              <a:buChar char="§"/>
              <a:tabLst/>
              <a:defRPr/>
            </a:pPr>
            <a:r>
              <a:rPr kumimoji="0" lang="es-CL" sz="1400" b="0" i="0" u="none" strike="noStrike" kern="1200" cap="none" spc="0" normalizeH="0" baseline="0" noProof="0" dirty="0">
                <a:ln>
                  <a:noFill/>
                </a:ln>
                <a:solidFill>
                  <a:schemeClr val="bg2">
                    <a:lumMod val="25000"/>
                  </a:schemeClr>
                </a:solidFill>
                <a:effectLst/>
                <a:uLnTx/>
                <a:uFillTx/>
                <a:latin typeface="Calibri" panose="020F0502020204030204" pitchFamily="34" charset="0"/>
                <a:ea typeface="+mn-ea"/>
                <a:cs typeface="+mn-cs"/>
              </a:rPr>
              <a:t>Las plataformas de búsqueda de noticias y portales no siempre consignan las notas de radio, y las de televisión dependen de que el medio las publique en su portal o no.</a:t>
            </a:r>
          </a:p>
          <a:p>
            <a:pPr marL="200025" marR="0" lvl="0" indent="-200025" algn="just"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endParaRPr kumimoji="0" lang="es-CL" sz="1400" b="0" i="0" u="none" strike="noStrike" kern="1200" cap="none" spc="0" normalizeH="0" baseline="0" noProof="0" dirty="0">
              <a:ln>
                <a:noFill/>
              </a:ln>
              <a:solidFill>
                <a:schemeClr val="bg2">
                  <a:lumMod val="25000"/>
                </a:schemeClr>
              </a:solidFill>
              <a:effectLst/>
              <a:uLnTx/>
              <a:uFillTx/>
              <a:latin typeface="Calibri" panose="020F0502020204030204" pitchFamily="34" charset="0"/>
              <a:ea typeface="+mn-ea"/>
              <a:cs typeface="+mn-cs"/>
            </a:endParaRPr>
          </a:p>
        </p:txBody>
      </p:sp>
      <p:sp>
        <p:nvSpPr>
          <p:cNvPr id="12" name="Text Fuente"/>
          <p:cNvSpPr/>
          <p:nvPr/>
        </p:nvSpPr>
        <p:spPr>
          <a:xfrm>
            <a:off x="457200" y="6150000"/>
            <a:ext cx="11274552" cy="400000"/>
          </a:xfrm>
          <a:prstGeom prst="rect">
            <a:avLst/>
          </a:prstGeom>
          <a:noFill/>
          <a:ln/>
        </p:spPr>
        <p:txBody>
          <a:bodyPr wrap="square" lIns="0" rIns="0" rtlCol="0" anchor="t"/>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CL" sz="900" b="1" i="0" u="none" strike="noStrike" kern="1200" cap="none" spc="0" normalizeH="0" baseline="0" noProof="0" dirty="0">
                <a:ln>
                  <a:noFill/>
                </a:ln>
                <a:solidFill>
                  <a:srgbClr val="D9D9D9"/>
                </a:solidFill>
                <a:effectLst/>
                <a:uLnTx/>
                <a:uFillTx/>
                <a:latin typeface="Calibri" panose="020F0502020204030204" pitchFamily="34" charset="0"/>
                <a:ea typeface="+mn-ea"/>
                <a:cs typeface="+mn-cs"/>
              </a:rPr>
              <a:t>Rojas, J., Santana, D. (2025). Definición de corrupción y su consagración constitucional. Biblioteca del Congreso Nacional de Chile.</a:t>
            </a:r>
          </a:p>
        </p:txBody>
      </p:sp>
      <p:sp>
        <p:nvSpPr>
          <p:cNvPr id="8" name="Rectángulo 7">
            <a:extLst>
              <a:ext uri="{FF2B5EF4-FFF2-40B4-BE49-F238E27FC236}">
                <a16:creationId xmlns:a16="http://schemas.microsoft.com/office/drawing/2014/main" id="{A2670FD7-B984-D9CD-CB56-2909680A8DCB}"/>
              </a:ext>
            </a:extLst>
          </p:cNvPr>
          <p:cNvSpPr/>
          <p:nvPr/>
        </p:nvSpPr>
        <p:spPr>
          <a:xfrm>
            <a:off x="1" y="731520"/>
            <a:ext cx="4051442" cy="45719"/>
          </a:xfrm>
          <a:prstGeom prst="rect">
            <a:avLst/>
          </a:prstGeom>
          <a:solidFill>
            <a:srgbClr val="12788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Tree>
    <p:extLst>
      <p:ext uri="{BB962C8B-B14F-4D97-AF65-F5344CB8AC3E}">
        <p14:creationId xmlns:p14="http://schemas.microsoft.com/office/powerpoint/2010/main" val="22406314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303441" y="1047519"/>
            <a:ext cx="11744324" cy="411480"/>
          </a:xfrm>
          <a:prstGeom prst="rect">
            <a:avLst/>
          </a:prstGeom>
          <a:noFill/>
          <a:ln/>
        </p:spPr>
        <p:txBody>
          <a:bodyPr wrap="square" lIns="0" tIns="0" rIns="0" bIns="0" rtlCol="0" anchor="ctr"/>
          <a:lstStyle/>
          <a:p>
            <a:pPr marL="0" indent="0" algn="ctr">
              <a:buNone/>
            </a:pPr>
            <a:r>
              <a:rPr lang="es-CL" sz="2400" b="1" noProof="0" dirty="0">
                <a:solidFill>
                  <a:srgbClr val="12788A"/>
                </a:solidFill>
                <a:latin typeface="Calibri" pitchFamily="34" charset="0"/>
                <a:ea typeface="Calibri" pitchFamily="34" charset="-122"/>
                <a:cs typeface="Calibri" pitchFamily="34" charset="-120"/>
              </a:rPr>
              <a:t>MONTO TOTAL DE DENUNCIAS DE CORRUPCIÓN MUNICIPAL EN EL PERÍODO INVESTIGADO</a:t>
            </a:r>
            <a:endParaRPr lang="es-CL" sz="2400" noProof="0" dirty="0">
              <a:solidFill>
                <a:srgbClr val="12788A"/>
              </a:solidFill>
            </a:endParaRPr>
          </a:p>
        </p:txBody>
      </p:sp>
      <p:sp>
        <p:nvSpPr>
          <p:cNvPr id="7" name="Text 4"/>
          <p:cNvSpPr/>
          <p:nvPr/>
        </p:nvSpPr>
        <p:spPr>
          <a:xfrm>
            <a:off x="900111" y="5293927"/>
            <a:ext cx="1792233" cy="451945"/>
          </a:xfrm>
          <a:prstGeom prst="rect">
            <a:avLst/>
          </a:prstGeom>
          <a:noFill/>
          <a:ln/>
        </p:spPr>
        <p:txBody>
          <a:bodyPr wrap="square" lIns="0" tIns="0" rIns="0" bIns="0" rtlCol="0" anchor="ctr"/>
          <a:lstStyle/>
          <a:p>
            <a:pPr marL="0" indent="0" algn="ctr">
              <a:buNone/>
            </a:pPr>
            <a:r>
              <a:rPr lang="es-CL" sz="1600" b="1" noProof="0" dirty="0">
                <a:solidFill>
                  <a:srgbClr val="12788A"/>
                </a:solidFill>
                <a:latin typeface="Calibri" pitchFamily="34" charset="0"/>
                <a:ea typeface="Calibri" pitchFamily="34" charset="-122"/>
                <a:cs typeface="Calibri" pitchFamily="34" charset="-120"/>
              </a:rPr>
              <a:t>COMUNAS</a:t>
            </a:r>
            <a:r>
              <a:rPr lang="es-CL" sz="1600" dirty="0">
                <a:solidFill>
                  <a:srgbClr val="12788A"/>
                </a:solidFill>
              </a:rPr>
              <a:t> </a:t>
            </a:r>
            <a:r>
              <a:rPr lang="es-CL" sz="1600" b="1" noProof="0" dirty="0">
                <a:solidFill>
                  <a:srgbClr val="12788A"/>
                </a:solidFill>
                <a:latin typeface="Calibri" pitchFamily="34" charset="0"/>
                <a:ea typeface="Calibri" pitchFamily="34" charset="-122"/>
                <a:cs typeface="Calibri" pitchFamily="34" charset="-120"/>
              </a:rPr>
              <a:t>CON </a:t>
            </a:r>
          </a:p>
          <a:p>
            <a:pPr marL="0" indent="0" algn="ctr">
              <a:buNone/>
            </a:pPr>
            <a:r>
              <a:rPr lang="es-CL" sz="1600" b="1" noProof="0" dirty="0">
                <a:solidFill>
                  <a:srgbClr val="12788A"/>
                </a:solidFill>
                <a:latin typeface="Calibri" pitchFamily="34" charset="0"/>
                <a:ea typeface="Calibri" pitchFamily="34" charset="-122"/>
                <a:cs typeface="Calibri" pitchFamily="34" charset="-120"/>
              </a:rPr>
              <a:t>DENUNCIAS</a:t>
            </a:r>
            <a:endParaRPr lang="es-CL" sz="1600" noProof="0" dirty="0">
              <a:solidFill>
                <a:srgbClr val="12788A"/>
              </a:solidFill>
            </a:endParaRPr>
          </a:p>
        </p:txBody>
      </p:sp>
      <p:sp>
        <p:nvSpPr>
          <p:cNvPr id="10" name="Text 6"/>
          <p:cNvSpPr/>
          <p:nvPr/>
        </p:nvSpPr>
        <p:spPr>
          <a:xfrm>
            <a:off x="8397404" y="5072364"/>
            <a:ext cx="2318221" cy="914400"/>
          </a:xfrm>
          <a:prstGeom prst="rect">
            <a:avLst/>
          </a:prstGeom>
          <a:noFill/>
          <a:ln/>
        </p:spPr>
        <p:txBody>
          <a:bodyPr wrap="square" lIns="0" tIns="0" rIns="0" bIns="0" rtlCol="0" anchor="ctr"/>
          <a:lstStyle/>
          <a:p>
            <a:pPr marL="0" indent="0">
              <a:buNone/>
            </a:pPr>
            <a:r>
              <a:rPr lang="es-CL" sz="1600" b="1" noProof="0" dirty="0">
                <a:solidFill>
                  <a:srgbClr val="12788A"/>
                </a:solidFill>
                <a:latin typeface="Calibri" pitchFamily="34" charset="0"/>
                <a:ea typeface="Calibri" pitchFamily="34" charset="-122"/>
                <a:cs typeface="Calibri" pitchFamily="34" charset="-120"/>
              </a:rPr>
              <a:t>NOTAS DE PRENSA SOBRE</a:t>
            </a:r>
            <a:endParaRPr lang="es-CL" sz="1600" noProof="0" dirty="0">
              <a:solidFill>
                <a:srgbClr val="12788A"/>
              </a:solidFill>
            </a:endParaRPr>
          </a:p>
          <a:p>
            <a:pPr marL="0" indent="0">
              <a:buNone/>
            </a:pPr>
            <a:r>
              <a:rPr lang="es-CL" sz="1600" b="1" noProof="0" dirty="0">
                <a:solidFill>
                  <a:srgbClr val="12788A"/>
                </a:solidFill>
                <a:latin typeface="Calibri" pitchFamily="34" charset="0"/>
                <a:ea typeface="Calibri" pitchFamily="34" charset="-122"/>
                <a:cs typeface="Calibri" pitchFamily="34" charset="-120"/>
              </a:rPr>
              <a:t>CORRUPCIÓN MUNICIPAL</a:t>
            </a:r>
            <a:endParaRPr lang="es-CL" sz="1600" noProof="0" dirty="0">
              <a:solidFill>
                <a:srgbClr val="12788A"/>
              </a:solidFill>
            </a:endParaRPr>
          </a:p>
        </p:txBody>
      </p:sp>
      <p:sp>
        <p:nvSpPr>
          <p:cNvPr id="13" name="Text 8"/>
          <p:cNvSpPr/>
          <p:nvPr/>
        </p:nvSpPr>
        <p:spPr>
          <a:xfrm>
            <a:off x="3902524" y="5087093"/>
            <a:ext cx="2651760" cy="914400"/>
          </a:xfrm>
          <a:prstGeom prst="rect">
            <a:avLst/>
          </a:prstGeom>
          <a:noFill/>
          <a:ln/>
        </p:spPr>
        <p:txBody>
          <a:bodyPr wrap="square" lIns="0" tIns="0" rIns="0" bIns="0" rtlCol="0" anchor="ctr"/>
          <a:lstStyle/>
          <a:p>
            <a:pPr marL="0" indent="0" algn="ctr">
              <a:buNone/>
            </a:pPr>
            <a:r>
              <a:rPr lang="es-CL" sz="1600" b="1" noProof="0" dirty="0">
                <a:solidFill>
                  <a:srgbClr val="12788A"/>
                </a:solidFill>
                <a:latin typeface="Calibri" pitchFamily="34" charset="0"/>
                <a:ea typeface="Calibri" pitchFamily="34" charset="-122"/>
                <a:cs typeface="Calibri" pitchFamily="34" charset="-120"/>
              </a:rPr>
              <a:t>CASOS JUDICIALES</a:t>
            </a:r>
            <a:endParaRPr lang="es-CL" sz="1600" noProof="0" dirty="0">
              <a:solidFill>
                <a:srgbClr val="12788A"/>
              </a:solidFill>
            </a:endParaRPr>
          </a:p>
          <a:p>
            <a:pPr marL="0" indent="0" algn="ctr">
              <a:buNone/>
            </a:pPr>
            <a:r>
              <a:rPr lang="es-CL" sz="1600" b="1" noProof="0" dirty="0">
                <a:solidFill>
                  <a:srgbClr val="12788A"/>
                </a:solidFill>
                <a:latin typeface="Calibri" pitchFamily="34" charset="0"/>
                <a:ea typeface="Calibri" pitchFamily="34" charset="-122"/>
                <a:cs typeface="Calibri" pitchFamily="34" charset="-120"/>
              </a:rPr>
              <a:t>DISTINTOS</a:t>
            </a:r>
            <a:endParaRPr lang="es-CL" sz="1600" noProof="0" dirty="0">
              <a:solidFill>
                <a:srgbClr val="12788A"/>
              </a:solidFill>
            </a:endParaRPr>
          </a:p>
        </p:txBody>
      </p:sp>
      <p:pic>
        <p:nvPicPr>
          <p:cNvPr id="21" name="Gráfico 20">
            <a:extLst>
              <a:ext uri="{FF2B5EF4-FFF2-40B4-BE49-F238E27FC236}">
                <a16:creationId xmlns:a16="http://schemas.microsoft.com/office/drawing/2014/main" id="{C1764B26-48A7-B3D9-6E10-5B24E71B10A7}"/>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3216" y="1794062"/>
            <a:ext cx="10948539" cy="976032"/>
          </a:xfrm>
          <a:prstGeom prst="rect">
            <a:avLst/>
          </a:prstGeom>
        </p:spPr>
      </p:pic>
      <p:pic>
        <p:nvPicPr>
          <p:cNvPr id="29" name="Gráfico 28" descr="Balanza de la justicia con relleno sólido">
            <a:extLst>
              <a:ext uri="{FF2B5EF4-FFF2-40B4-BE49-F238E27FC236}">
                <a16:creationId xmlns:a16="http://schemas.microsoft.com/office/drawing/2014/main" id="{11E33EB7-E2EB-EEB8-85B3-6D6992BABB8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4876025" y="2943543"/>
            <a:ext cx="914400" cy="938048"/>
          </a:xfrm>
          <a:prstGeom prst="rect">
            <a:avLst/>
          </a:prstGeom>
        </p:spPr>
      </p:pic>
      <p:pic>
        <p:nvPicPr>
          <p:cNvPr id="31" name="Gráfico 30">
            <a:extLst>
              <a:ext uri="{FF2B5EF4-FFF2-40B4-BE49-F238E27FC236}">
                <a16:creationId xmlns:a16="http://schemas.microsoft.com/office/drawing/2014/main" id="{89475692-8981-13C2-5EFE-29BD3DE58774}"/>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1201064" y="3948243"/>
            <a:ext cx="1466560" cy="1386979"/>
          </a:xfrm>
          <a:prstGeom prst="rect">
            <a:avLst/>
          </a:prstGeom>
        </p:spPr>
      </p:pic>
      <p:pic>
        <p:nvPicPr>
          <p:cNvPr id="33" name="Gráfico 32">
            <a:extLst>
              <a:ext uri="{FF2B5EF4-FFF2-40B4-BE49-F238E27FC236}">
                <a16:creationId xmlns:a16="http://schemas.microsoft.com/office/drawing/2014/main" id="{A6B25EC0-DB5D-B876-CF30-5816D1EA45FC}"/>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481667" y="3963331"/>
            <a:ext cx="1574562" cy="1386979"/>
          </a:xfrm>
          <a:prstGeom prst="rect">
            <a:avLst/>
          </a:prstGeom>
        </p:spPr>
      </p:pic>
      <p:pic>
        <p:nvPicPr>
          <p:cNvPr id="35" name="Gráfico 34">
            <a:extLst>
              <a:ext uri="{FF2B5EF4-FFF2-40B4-BE49-F238E27FC236}">
                <a16:creationId xmlns:a16="http://schemas.microsoft.com/office/drawing/2014/main" id="{C91FEED1-CB64-C6AF-014F-E4723453A09E}"/>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8469443" y="3948440"/>
            <a:ext cx="1961097" cy="1386978"/>
          </a:xfrm>
          <a:prstGeom prst="rect">
            <a:avLst/>
          </a:prstGeom>
        </p:spPr>
      </p:pic>
      <p:pic>
        <p:nvPicPr>
          <p:cNvPr id="37" name="Gráfico 36" descr="Hogar con relleno sólido">
            <a:extLst>
              <a:ext uri="{FF2B5EF4-FFF2-40B4-BE49-F238E27FC236}">
                <a16:creationId xmlns:a16="http://schemas.microsoft.com/office/drawing/2014/main" id="{09D98D6B-4A87-0B48-8731-5D8443D78234}"/>
              </a:ext>
            </a:extLst>
          </p:cNvPr>
          <p:cNvPicPr>
            <a:picLocks noChangeAspect="1"/>
          </p:cNvPicPr>
          <p:nvPr/>
        </p:nvPicPr>
        <p:blipFill>
          <a:blip>
            <a:extLst>
              <a:ext uri="{96DAC541-7B7A-43D3-8B79-37D633B846F1}">
                <asvg:svgBlip xmlns:asvg="http://schemas.microsoft.com/office/drawing/2016/SVG/main" r:embed="rId8"/>
              </a:ext>
            </a:extLst>
          </a:blip>
          <a:stretch>
            <a:fillRect/>
          </a:stretch>
        </p:blipFill>
        <p:spPr>
          <a:xfrm>
            <a:off x="1471534" y="3016771"/>
            <a:ext cx="914400" cy="914400"/>
          </a:xfrm>
          <a:prstGeom prst="rect">
            <a:avLst/>
          </a:prstGeom>
        </p:spPr>
      </p:pic>
      <p:pic>
        <p:nvPicPr>
          <p:cNvPr id="39" name="Gráfico 38" descr="Periódico con relleno sólido">
            <a:extLst>
              <a:ext uri="{FF2B5EF4-FFF2-40B4-BE49-F238E27FC236}">
                <a16:creationId xmlns:a16="http://schemas.microsoft.com/office/drawing/2014/main" id="{4ADF1074-B7AE-BFE1-0C00-BF60AB6BFDA7}"/>
              </a:ext>
            </a:extLst>
          </p:cNvPr>
          <p:cNvPicPr>
            <a:picLocks noChangeAspect="1"/>
          </p:cNvPicPr>
          <p:nvPr/>
        </p:nvPicPr>
        <p:blipFill>
          <a:blip>
            <a:extLst>
              <a:ext uri="{96DAC541-7B7A-43D3-8B79-37D633B846F1}">
                <asvg:svgBlip xmlns:asvg="http://schemas.microsoft.com/office/drawing/2016/SVG/main" r:embed="rId9"/>
              </a:ext>
            </a:extLst>
          </a:blip>
          <a:stretch>
            <a:fillRect/>
          </a:stretch>
        </p:blipFill>
        <p:spPr>
          <a:xfrm>
            <a:off x="9056557" y="3091721"/>
            <a:ext cx="914400" cy="9144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17">
    <p:spTree>
      <p:nvGrpSpPr>
        <p:cNvPr id="1" name=""/>
        <p:cNvGrpSpPr/>
        <p:nvPr/>
      </p:nvGrpSpPr>
      <p:grpSpPr>
        <a:xfrm>
          <a:off x="0" y="0"/>
          <a:ext cx="0" cy="0"/>
          <a:chOff x="0" y="0"/>
          <a:chExt cx="0" cy="0"/>
        </a:xfrm>
      </p:grpSpPr>
      <p:sp>
        <p:nvSpPr>
          <p:cNvPr id="3" name="Text 1"/>
          <p:cNvSpPr/>
          <p:nvPr/>
        </p:nvSpPr>
        <p:spPr>
          <a:xfrm>
            <a:off x="607247" y="297849"/>
            <a:ext cx="4663440" cy="585216"/>
          </a:xfrm>
          <a:prstGeom prst="rect">
            <a:avLst/>
          </a:prstGeom>
          <a:noFill/>
          <a:ln/>
        </p:spPr>
        <p:txBody>
          <a:bodyPr wrap="square" lIns="0" tIns="0" rIns="0" bIns="0" rtlCol="0" anchor="ctr"/>
          <a:lstStyle/>
          <a:p>
            <a:pPr marL="0" indent="0">
              <a:buNone/>
            </a:pPr>
            <a:r>
              <a:rPr lang="es-CL" sz="1900" b="1" noProof="0" dirty="0">
                <a:solidFill>
                  <a:srgbClr val="12788A"/>
                </a:solidFill>
                <a:latin typeface="Calibri" pitchFamily="34" charset="0"/>
                <a:ea typeface="Calibri" pitchFamily="34" charset="-122"/>
                <a:cs typeface="Calibri" pitchFamily="34" charset="-120"/>
              </a:rPr>
              <a:t>Quiénes son los acusados </a:t>
            </a:r>
            <a:endParaRPr lang="es-CL" sz="1900" noProof="0" dirty="0">
              <a:solidFill>
                <a:srgbClr val="12788A"/>
              </a:solidFill>
            </a:endParaRPr>
          </a:p>
        </p:txBody>
      </p:sp>
      <p:sp>
        <p:nvSpPr>
          <p:cNvPr id="4" name="Text 2"/>
          <p:cNvSpPr/>
          <p:nvPr/>
        </p:nvSpPr>
        <p:spPr>
          <a:xfrm>
            <a:off x="6773091" y="2484377"/>
            <a:ext cx="4965551" cy="1859023"/>
          </a:xfrm>
          <a:prstGeom prst="rect">
            <a:avLst/>
          </a:prstGeom>
          <a:noFill/>
          <a:ln/>
        </p:spPr>
        <p:txBody>
          <a:bodyPr wrap="square" rtlCol="0" anchor="t"/>
          <a:lstStyle/>
          <a:p>
            <a:pPr marL="342900" indent="-342900" algn="just">
              <a:lnSpc>
                <a:spcPts val="2000"/>
              </a:lnSpc>
              <a:spcAft>
                <a:spcPts val="1000"/>
              </a:spcAft>
              <a:buClr>
                <a:srgbClr val="12788A"/>
              </a:buClr>
              <a:buSzPct val="100000"/>
              <a:buFont typeface="Wingdings" pitchFamily="2" charset="2"/>
              <a:buChar char="§"/>
            </a:pPr>
            <a:r>
              <a:rPr lang="es-CL" sz="1400" dirty="0">
                <a:solidFill>
                  <a:schemeClr val="bg2">
                    <a:lumMod val="25000"/>
                  </a:schemeClr>
                </a:solidFill>
                <a:latin typeface="Calibri" pitchFamily="34" charset="0"/>
                <a:ea typeface="Calibri" pitchFamily="34" charset="-122"/>
                <a:cs typeface="Calibri" pitchFamily="34" charset="-120"/>
              </a:rPr>
              <a:t>A</a:t>
            </a:r>
            <a:r>
              <a:rPr lang="es-CL" sz="1400" noProof="0" dirty="0" err="1">
                <a:solidFill>
                  <a:schemeClr val="bg2">
                    <a:lumMod val="25000"/>
                  </a:schemeClr>
                </a:solidFill>
                <a:latin typeface="Calibri" pitchFamily="34" charset="0"/>
                <a:ea typeface="Calibri" pitchFamily="34" charset="-122"/>
                <a:cs typeface="Calibri" pitchFamily="34" charset="-120"/>
              </a:rPr>
              <a:t>lcaldes</a:t>
            </a:r>
            <a:r>
              <a:rPr lang="es-CL" sz="1400" dirty="0">
                <a:solidFill>
                  <a:schemeClr val="bg2">
                    <a:lumMod val="25000"/>
                  </a:schemeClr>
                </a:solidFill>
                <a:latin typeface="Calibri" pitchFamily="34" charset="0"/>
                <a:ea typeface="Calibri" pitchFamily="34" charset="-122"/>
                <a:cs typeface="Calibri" pitchFamily="34" charset="-120"/>
              </a:rPr>
              <a:t> y</a:t>
            </a:r>
            <a:r>
              <a:rPr lang="es-CL" sz="1400" noProof="0" dirty="0">
                <a:solidFill>
                  <a:schemeClr val="bg2">
                    <a:lumMod val="25000"/>
                  </a:schemeClr>
                </a:solidFill>
                <a:latin typeface="Calibri" pitchFamily="34" charset="0"/>
                <a:ea typeface="Calibri" pitchFamily="34" charset="-122"/>
                <a:cs typeface="Calibri" pitchFamily="34" charset="-120"/>
              </a:rPr>
              <a:t> exalcaldes dominan la cobertura: aparecen en 86 notas, más de la mitad del total.</a:t>
            </a:r>
            <a:endParaRPr lang="es-CL" sz="1400" noProof="0" dirty="0">
              <a:solidFill>
                <a:schemeClr val="bg2">
                  <a:lumMod val="25000"/>
                </a:schemeClr>
              </a:solidFill>
            </a:endParaRPr>
          </a:p>
          <a:p>
            <a:pPr marL="342900" indent="-342900" algn="just">
              <a:lnSpc>
                <a:spcPts val="2000"/>
              </a:lnSpc>
              <a:spcAft>
                <a:spcPts val="1000"/>
              </a:spcAft>
              <a:buClr>
                <a:srgbClr val="12788A"/>
              </a:buClr>
              <a:buSzPct val="100000"/>
              <a:buFont typeface="Wingdings" pitchFamily="2" charset="2"/>
              <a:buChar char="§"/>
            </a:pPr>
            <a:r>
              <a:rPr lang="es-CL" sz="1400" noProof="0" dirty="0">
                <a:solidFill>
                  <a:schemeClr val="bg2">
                    <a:lumMod val="25000"/>
                  </a:schemeClr>
                </a:solidFill>
                <a:latin typeface="Calibri" pitchFamily="34" charset="0"/>
                <a:ea typeface="Calibri" pitchFamily="34" charset="-122"/>
                <a:cs typeface="Calibri" pitchFamily="34" charset="-120"/>
              </a:rPr>
              <a:t>En 51 notas los acusados son funcionarios municipales de planta o a contrata, con frecuencia en grupos de múltiples personas. </a:t>
            </a:r>
            <a:r>
              <a:rPr lang="es-CL" sz="1400" dirty="0">
                <a:solidFill>
                  <a:schemeClr val="bg2">
                    <a:lumMod val="25000"/>
                  </a:schemeClr>
                </a:solidFill>
                <a:latin typeface="Calibri" pitchFamily="34" charset="0"/>
                <a:ea typeface="Calibri" pitchFamily="34" charset="-122"/>
                <a:cs typeface="Calibri" pitchFamily="34" charset="-120"/>
              </a:rPr>
              <a:t>En la mayor parte de estos casos, los denunciados son innominados.</a:t>
            </a:r>
            <a:endParaRPr lang="es-CL" sz="1400" noProof="0" dirty="0">
              <a:solidFill>
                <a:schemeClr val="bg2">
                  <a:lumMod val="25000"/>
                </a:schemeClr>
              </a:solidFill>
            </a:endParaRPr>
          </a:p>
        </p:txBody>
      </p:sp>
      <p:graphicFrame>
        <p:nvGraphicFramePr>
          <p:cNvPr id="18" name="Table 0"/>
          <p:cNvGraphicFramePr>
            <a:graphicFrameLocks noGrp="1"/>
          </p:cNvGraphicFramePr>
          <p:nvPr>
            <p:extLst>
              <p:ext uri="{D42A27DB-BD31-4B8C-83A1-F6EECF244321}">
                <p14:modId xmlns:p14="http://schemas.microsoft.com/office/powerpoint/2010/main" val="1590889061"/>
              </p:ext>
            </p:extLst>
          </p:nvPr>
        </p:nvGraphicFramePr>
        <p:xfrm>
          <a:off x="952181" y="1006915"/>
          <a:ext cx="5474747" cy="4860875"/>
        </p:xfrm>
        <a:graphic>
          <a:graphicData uri="http://schemas.openxmlformats.org/drawingml/2006/table">
            <a:tbl>
              <a:tblPr/>
              <a:tblGrid>
                <a:gridCol w="2346320">
                  <a:extLst>
                    <a:ext uri="{9D8B030D-6E8A-4147-A177-3AD203B41FA5}">
                      <a16:colId xmlns:a16="http://schemas.microsoft.com/office/drawing/2014/main" val="20000"/>
                    </a:ext>
                  </a:extLst>
                </a:gridCol>
                <a:gridCol w="2053030">
                  <a:extLst>
                    <a:ext uri="{9D8B030D-6E8A-4147-A177-3AD203B41FA5}">
                      <a16:colId xmlns:a16="http://schemas.microsoft.com/office/drawing/2014/main" val="20001"/>
                    </a:ext>
                  </a:extLst>
                </a:gridCol>
                <a:gridCol w="1075397">
                  <a:extLst>
                    <a:ext uri="{9D8B030D-6E8A-4147-A177-3AD203B41FA5}">
                      <a16:colId xmlns:a16="http://schemas.microsoft.com/office/drawing/2014/main" val="20002"/>
                    </a:ext>
                  </a:extLst>
                </a:gridCol>
              </a:tblGrid>
              <a:tr h="259236">
                <a:tc>
                  <a:txBody>
                    <a:bodyPr/>
                    <a:lstStyle/>
                    <a:p>
                      <a:pPr marL="0" indent="0">
                        <a:buNone/>
                      </a:pPr>
                      <a:r>
                        <a:rPr lang="es-CL" sz="1200" b="1" noProof="0" dirty="0">
                          <a:solidFill>
                            <a:srgbClr val="12788A"/>
                          </a:solidFill>
                          <a:latin typeface="Calibri" pitchFamily="34" charset="0"/>
                          <a:ea typeface="Calibri" pitchFamily="34" charset="-122"/>
                          <a:cs typeface="Calibri" pitchFamily="34" charset="-120"/>
                        </a:rPr>
                        <a:t>Actor</a:t>
                      </a:r>
                      <a:endParaRPr lang="es-CL" sz="1200" noProof="0" dirty="0">
                        <a:solidFill>
                          <a:srgbClr val="12788A"/>
                        </a:solidFill>
                        <a:latin typeface="Calibri" charset="0"/>
                        <a:ea typeface="Calibri" charset="0"/>
                        <a:cs typeface="Calibri" charset="0"/>
                      </a:endParaRPr>
                    </a:p>
                  </a:txBody>
                  <a:tcPr marL="50800" marR="50800" marT="50800" marB="508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r>
                        <a:rPr lang="es-CL" sz="1200" b="1" noProof="0" dirty="0">
                          <a:solidFill>
                            <a:srgbClr val="12788A"/>
                          </a:solidFill>
                          <a:latin typeface="Calibri" pitchFamily="34" charset="0"/>
                          <a:ea typeface="Calibri" pitchFamily="34" charset="-122"/>
                          <a:cs typeface="Calibri" pitchFamily="34" charset="-120"/>
                        </a:rPr>
                        <a:t>Comuna</a:t>
                      </a:r>
                      <a:endParaRPr lang="es-CL" sz="1200" noProof="0" dirty="0">
                        <a:solidFill>
                          <a:srgbClr val="12788A"/>
                        </a:solidFill>
                        <a:latin typeface="Calibri" charset="0"/>
                        <a:ea typeface="Calibri" charset="0"/>
                        <a:cs typeface="Calibri" charset="0"/>
                      </a:endParaRPr>
                    </a:p>
                  </a:txBody>
                  <a:tcPr marL="50800" marR="50800" marT="50800" marB="50800" anchor="ctr">
                    <a:lnL w="12700" cap="flat" cmpd="sng" algn="ctr">
                      <a:solidFill>
                        <a:srgbClr val="12788A"/>
                      </a:solidFill>
                      <a:prstDash val="solid"/>
                      <a:round/>
                      <a:headEnd type="none" w="med" len="med"/>
                      <a:tailEnd type="none" w="med" len="med"/>
                    </a:lnL>
                    <a:lnR w="12700" cap="flat" cmpd="sng" algn="ctr">
                      <a:solidFill>
                        <a:srgbClr val="12788A"/>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s-CL" sz="1200" b="1" noProof="0" dirty="0">
                          <a:solidFill>
                            <a:srgbClr val="12788A"/>
                          </a:solidFill>
                          <a:latin typeface="Calibri" pitchFamily="34" charset="0"/>
                          <a:ea typeface="Calibri" pitchFamily="34" charset="-122"/>
                          <a:cs typeface="Calibri" pitchFamily="34" charset="-120"/>
                        </a:rPr>
                        <a:t>Notas</a:t>
                      </a:r>
                      <a:endParaRPr lang="es-CL" sz="1200" noProof="0" dirty="0">
                        <a:solidFill>
                          <a:srgbClr val="12788A"/>
                        </a:solidFill>
                        <a:latin typeface="Calibri" charset="0"/>
                        <a:ea typeface="Calibri" charset="0"/>
                        <a:cs typeface="Calibri" charset="0"/>
                      </a:endParaRPr>
                    </a:p>
                  </a:txBody>
                  <a:tcPr marL="50800" marR="50800" marT="50800" marB="508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05093">
                <a:tc>
                  <a:txBody>
                    <a:bodyPr/>
                    <a:lstStyle/>
                    <a:p>
                      <a:pPr marL="0" indent="0">
                        <a:buNone/>
                      </a:pPr>
                      <a:r>
                        <a:rPr lang="es-CL" sz="1150" b="0" noProof="0" dirty="0">
                          <a:solidFill>
                            <a:schemeClr val="bg2">
                              <a:lumMod val="25000"/>
                            </a:schemeClr>
                          </a:solidFill>
                          <a:latin typeface="Calibri" charset="0"/>
                          <a:ea typeface="Calibri" charset="0"/>
                          <a:cs typeface="Calibri" charset="0"/>
                        </a:rPr>
                        <a:t>Johnny Piraino</a:t>
                      </a:r>
                    </a:p>
                  </a:txBody>
                  <a:tcPr marL="50800" marR="50800" marT="50800" marB="508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r>
                        <a:rPr lang="es-CL" sz="1150" b="0" noProof="0" dirty="0">
                          <a:solidFill>
                            <a:schemeClr val="bg2">
                              <a:lumMod val="25000"/>
                            </a:schemeClr>
                          </a:solidFill>
                          <a:latin typeface="Calibri" charset="0"/>
                          <a:ea typeface="Calibri" charset="0"/>
                          <a:cs typeface="Calibri" charset="0"/>
                        </a:rPr>
                        <a:t>La Calera</a:t>
                      </a:r>
                    </a:p>
                  </a:txBody>
                  <a:tcPr marL="50800" marR="50800" marT="50800" marB="50800" anchor="ctr">
                    <a:lnL w="12700" cap="flat" cmpd="sng" algn="ctr">
                      <a:solidFill>
                        <a:srgbClr val="12788A"/>
                      </a:solid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s-CL" sz="1150" b="1" noProof="0" dirty="0">
                          <a:solidFill>
                            <a:schemeClr val="bg2">
                              <a:lumMod val="25000"/>
                            </a:schemeClr>
                          </a:solidFill>
                          <a:latin typeface="Calibri" charset="0"/>
                          <a:ea typeface="Calibri" charset="0"/>
                          <a:cs typeface="Calibri" charset="0"/>
                        </a:rPr>
                        <a:t>20</a:t>
                      </a:r>
                    </a:p>
                  </a:txBody>
                  <a:tcPr marL="50800" marR="50800" marT="50800" marB="508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272846844"/>
                  </a:ext>
                </a:extLst>
              </a:tr>
              <a:tr h="305093">
                <a:tc>
                  <a:txBody>
                    <a:bodyPr/>
                    <a:lstStyle/>
                    <a:p>
                      <a:pPr marL="0" indent="0">
                        <a:buNone/>
                      </a:pPr>
                      <a:r>
                        <a:rPr lang="es-CL" sz="1150" noProof="0" dirty="0">
                          <a:solidFill>
                            <a:schemeClr val="bg2">
                              <a:lumMod val="25000"/>
                            </a:schemeClr>
                          </a:solidFill>
                          <a:latin typeface="Calibri" pitchFamily="34" charset="0"/>
                          <a:ea typeface="Calibri" pitchFamily="34" charset="-122"/>
                          <a:cs typeface="Calibri" pitchFamily="34" charset="-120"/>
                        </a:rPr>
                        <a:t>Raúl Torrealba</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r>
                        <a:rPr lang="es-CL" sz="1150" noProof="0" dirty="0">
                          <a:solidFill>
                            <a:schemeClr val="bg2">
                              <a:lumMod val="25000"/>
                            </a:schemeClr>
                          </a:solidFill>
                          <a:latin typeface="Calibri" pitchFamily="34" charset="0"/>
                          <a:ea typeface="Calibri" pitchFamily="34" charset="-122"/>
                          <a:cs typeface="Calibri" pitchFamily="34" charset="-120"/>
                        </a:rPr>
                        <a:t>Vitacura</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solidFill>
                        <a:srgbClr val="12788A"/>
                      </a:solid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s-CL" sz="1150" b="1" noProof="0" dirty="0">
                          <a:solidFill>
                            <a:schemeClr val="bg2">
                              <a:lumMod val="25000"/>
                            </a:schemeClr>
                          </a:solidFill>
                          <a:latin typeface="Calibri" pitchFamily="34" charset="0"/>
                          <a:ea typeface="Calibri" pitchFamily="34" charset="-122"/>
                          <a:cs typeface="Calibri" pitchFamily="34" charset="-120"/>
                        </a:rPr>
                        <a:t>17</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05093">
                <a:tc>
                  <a:txBody>
                    <a:bodyPr/>
                    <a:lstStyle/>
                    <a:p>
                      <a:pPr marL="0" indent="0">
                        <a:buNone/>
                      </a:pPr>
                      <a:r>
                        <a:rPr lang="es-CL" sz="1150" noProof="0" dirty="0">
                          <a:solidFill>
                            <a:schemeClr val="bg2">
                              <a:lumMod val="25000"/>
                            </a:schemeClr>
                          </a:solidFill>
                          <a:latin typeface="Calibri" pitchFamily="34" charset="0"/>
                          <a:ea typeface="Calibri" pitchFamily="34" charset="-122"/>
                          <a:cs typeface="Calibri" pitchFamily="34" charset="-120"/>
                        </a:rPr>
                        <a:t>Gervoy Paredes</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r>
                        <a:rPr lang="es-CL" sz="1150" noProof="0" dirty="0">
                          <a:solidFill>
                            <a:schemeClr val="bg2">
                              <a:lumMod val="25000"/>
                            </a:schemeClr>
                          </a:solidFill>
                          <a:latin typeface="Calibri" pitchFamily="34" charset="0"/>
                          <a:ea typeface="Calibri" pitchFamily="34" charset="-122"/>
                          <a:cs typeface="Calibri" pitchFamily="34" charset="-120"/>
                        </a:rPr>
                        <a:t>Puerto Montt</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solidFill>
                        <a:srgbClr val="12788A"/>
                      </a:solid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s-CL" sz="1150" b="1" noProof="0" dirty="0">
                          <a:solidFill>
                            <a:schemeClr val="bg2">
                              <a:lumMod val="25000"/>
                            </a:schemeClr>
                          </a:solidFill>
                          <a:latin typeface="Calibri" pitchFamily="34" charset="0"/>
                          <a:ea typeface="Calibri" pitchFamily="34" charset="-122"/>
                          <a:cs typeface="Calibri" pitchFamily="34" charset="-120"/>
                        </a:rPr>
                        <a:t>16</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305093">
                <a:tc>
                  <a:txBody>
                    <a:bodyPr/>
                    <a:lstStyle/>
                    <a:p>
                      <a:pPr marL="0" indent="0">
                        <a:buNone/>
                      </a:pPr>
                      <a:r>
                        <a:rPr lang="es-CL" sz="1150" noProof="0" dirty="0">
                          <a:solidFill>
                            <a:schemeClr val="bg2">
                              <a:lumMod val="25000"/>
                            </a:schemeClr>
                          </a:solidFill>
                          <a:latin typeface="Calibri" pitchFamily="34" charset="0"/>
                          <a:ea typeface="Calibri" pitchFamily="34" charset="-122"/>
                          <a:cs typeface="Calibri" pitchFamily="34" charset="-120"/>
                        </a:rPr>
                        <a:t>Joaquín Lavín León</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r>
                        <a:rPr lang="es-CL" sz="1150" noProof="0" dirty="0">
                          <a:solidFill>
                            <a:schemeClr val="bg2">
                              <a:lumMod val="25000"/>
                            </a:schemeClr>
                          </a:solidFill>
                          <a:latin typeface="Calibri" pitchFamily="34" charset="0"/>
                          <a:ea typeface="Calibri" pitchFamily="34" charset="-122"/>
                          <a:cs typeface="Calibri" pitchFamily="34" charset="-120"/>
                        </a:rPr>
                        <a:t>Maipú</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solidFill>
                        <a:srgbClr val="12788A"/>
                      </a:solid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s-CL" sz="1150" b="1" noProof="0" dirty="0">
                          <a:solidFill>
                            <a:schemeClr val="bg2">
                              <a:lumMod val="25000"/>
                            </a:schemeClr>
                          </a:solidFill>
                          <a:latin typeface="Calibri" pitchFamily="34" charset="0"/>
                          <a:ea typeface="Calibri" pitchFamily="34" charset="-122"/>
                          <a:cs typeface="Calibri" pitchFamily="34" charset="-120"/>
                        </a:rPr>
                        <a:t>8</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305093">
                <a:tc>
                  <a:txBody>
                    <a:bodyPr/>
                    <a:lstStyle/>
                    <a:p>
                      <a:pPr marL="0" indent="0">
                        <a:buNone/>
                      </a:pPr>
                      <a:r>
                        <a:rPr lang="es-CL" sz="1150" noProof="0" dirty="0">
                          <a:solidFill>
                            <a:schemeClr val="bg2">
                              <a:lumMod val="25000"/>
                            </a:schemeClr>
                          </a:solidFill>
                          <a:latin typeface="Calibri" pitchFamily="34" charset="0"/>
                          <a:ea typeface="Calibri" pitchFamily="34" charset="-122"/>
                          <a:cs typeface="Calibri" pitchFamily="34" charset="-120"/>
                        </a:rPr>
                        <a:t>Carolina Leitao</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r>
                        <a:rPr lang="es-CL" sz="1150" noProof="0" dirty="0">
                          <a:solidFill>
                            <a:schemeClr val="bg2">
                              <a:lumMod val="25000"/>
                            </a:schemeClr>
                          </a:solidFill>
                          <a:latin typeface="Calibri" pitchFamily="34" charset="0"/>
                          <a:ea typeface="Calibri" pitchFamily="34" charset="-122"/>
                          <a:cs typeface="Calibri" pitchFamily="34" charset="-120"/>
                        </a:rPr>
                        <a:t>Peñalolén</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solidFill>
                        <a:srgbClr val="12788A"/>
                      </a:solid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s-CL" sz="1150" b="1" noProof="0" dirty="0">
                          <a:solidFill>
                            <a:schemeClr val="bg2">
                              <a:lumMod val="25000"/>
                            </a:schemeClr>
                          </a:solidFill>
                          <a:latin typeface="Calibri" pitchFamily="34" charset="0"/>
                          <a:ea typeface="Calibri" pitchFamily="34" charset="-122"/>
                          <a:cs typeface="Calibri" pitchFamily="34" charset="-120"/>
                        </a:rPr>
                        <a:t>5</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305093">
                <a:tc>
                  <a:txBody>
                    <a:bodyPr/>
                    <a:lstStyle/>
                    <a:p>
                      <a:pPr marL="0" indent="0">
                        <a:buNone/>
                      </a:pPr>
                      <a:r>
                        <a:rPr lang="es-CL" sz="1150" noProof="0" dirty="0">
                          <a:solidFill>
                            <a:schemeClr val="bg2">
                              <a:lumMod val="25000"/>
                            </a:schemeClr>
                          </a:solidFill>
                          <a:latin typeface="Calibri" pitchFamily="34" charset="0"/>
                          <a:ea typeface="Calibri" pitchFamily="34" charset="-122"/>
                          <a:cs typeface="Calibri" pitchFamily="34" charset="-120"/>
                        </a:rPr>
                        <a:t>Cathy Barriga</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r>
                        <a:rPr lang="es-CL" sz="1150" noProof="0" dirty="0">
                          <a:solidFill>
                            <a:schemeClr val="bg2">
                              <a:lumMod val="25000"/>
                            </a:schemeClr>
                          </a:solidFill>
                          <a:latin typeface="Calibri" pitchFamily="34" charset="0"/>
                          <a:ea typeface="Calibri" pitchFamily="34" charset="-122"/>
                          <a:cs typeface="Calibri" pitchFamily="34" charset="-120"/>
                        </a:rPr>
                        <a:t>Maipú</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solidFill>
                        <a:srgbClr val="12788A"/>
                      </a:solid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s-CL" sz="1150" b="1" noProof="0" dirty="0">
                          <a:solidFill>
                            <a:schemeClr val="bg2">
                              <a:lumMod val="25000"/>
                            </a:schemeClr>
                          </a:solidFill>
                          <a:latin typeface="Calibri" pitchFamily="34" charset="0"/>
                          <a:ea typeface="Calibri" pitchFamily="34" charset="-122"/>
                          <a:cs typeface="Calibri" pitchFamily="34" charset="-120"/>
                        </a:rPr>
                        <a:t>4</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305093">
                <a:tc>
                  <a:txBody>
                    <a:bodyPr/>
                    <a:lstStyle/>
                    <a:p>
                      <a:pPr marL="0" indent="0">
                        <a:buNone/>
                      </a:pPr>
                      <a:r>
                        <a:rPr lang="es-CL" sz="1150" noProof="0" dirty="0">
                          <a:solidFill>
                            <a:schemeClr val="bg2">
                              <a:lumMod val="25000"/>
                            </a:schemeClr>
                          </a:solidFill>
                          <a:latin typeface="Calibri" pitchFamily="34" charset="0"/>
                          <a:ea typeface="Calibri" pitchFamily="34" charset="-122"/>
                          <a:cs typeface="Calibri" pitchFamily="34" charset="-120"/>
                        </a:rPr>
                        <a:t>Juan Ramón Godoy</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r>
                        <a:rPr lang="es-CL" sz="1150" noProof="0" dirty="0">
                          <a:solidFill>
                            <a:schemeClr val="bg2">
                              <a:lumMod val="25000"/>
                            </a:schemeClr>
                          </a:solidFill>
                          <a:latin typeface="Calibri" pitchFamily="34" charset="0"/>
                          <a:ea typeface="Calibri" pitchFamily="34" charset="-122"/>
                          <a:cs typeface="Calibri" pitchFamily="34" charset="-120"/>
                        </a:rPr>
                        <a:t>Rancagua</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solidFill>
                        <a:srgbClr val="12788A"/>
                      </a:solid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s-CL" sz="1150" b="1" noProof="0" dirty="0">
                          <a:solidFill>
                            <a:schemeClr val="bg2">
                              <a:lumMod val="25000"/>
                            </a:schemeClr>
                          </a:solidFill>
                          <a:latin typeface="Calibri" pitchFamily="34" charset="0"/>
                          <a:ea typeface="Calibri" pitchFamily="34" charset="-122"/>
                          <a:cs typeface="Calibri" pitchFamily="34" charset="-120"/>
                        </a:rPr>
                        <a:t>4</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305093">
                <a:tc>
                  <a:txBody>
                    <a:bodyPr/>
                    <a:lstStyle/>
                    <a:p>
                      <a:pPr marL="0" indent="0">
                        <a:buNone/>
                      </a:pPr>
                      <a:r>
                        <a:rPr lang="es-CL" sz="1150" noProof="0" dirty="0">
                          <a:solidFill>
                            <a:schemeClr val="bg2">
                              <a:lumMod val="25000"/>
                            </a:schemeClr>
                          </a:solidFill>
                          <a:latin typeface="Calibri" pitchFamily="34" charset="0"/>
                          <a:ea typeface="Calibri" pitchFamily="34" charset="-122"/>
                          <a:cs typeface="Calibri" pitchFamily="34" charset="-120"/>
                        </a:rPr>
                        <a:t>Daniel Jadue</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r>
                        <a:rPr lang="es-CL" sz="1150" noProof="0" dirty="0">
                          <a:solidFill>
                            <a:schemeClr val="bg2">
                              <a:lumMod val="25000"/>
                            </a:schemeClr>
                          </a:solidFill>
                          <a:latin typeface="Calibri" pitchFamily="34" charset="0"/>
                          <a:ea typeface="Calibri" pitchFamily="34" charset="-122"/>
                          <a:cs typeface="Calibri" pitchFamily="34" charset="-120"/>
                        </a:rPr>
                        <a:t>Recoleta</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solidFill>
                        <a:srgbClr val="12788A"/>
                      </a:solid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s-CL" sz="1150" b="1" noProof="0" dirty="0">
                          <a:solidFill>
                            <a:schemeClr val="bg2">
                              <a:lumMod val="25000"/>
                            </a:schemeClr>
                          </a:solidFill>
                          <a:latin typeface="Calibri" pitchFamily="34" charset="0"/>
                          <a:ea typeface="Calibri" pitchFamily="34" charset="-122"/>
                          <a:cs typeface="Calibri" pitchFamily="34" charset="-120"/>
                        </a:rPr>
                        <a:t>3</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305093">
                <a:tc>
                  <a:txBody>
                    <a:bodyPr/>
                    <a:lstStyle/>
                    <a:p>
                      <a:pPr marL="0" indent="0">
                        <a:buNone/>
                      </a:pPr>
                      <a:r>
                        <a:rPr lang="es-CL" sz="1150" noProof="0" dirty="0">
                          <a:solidFill>
                            <a:schemeClr val="bg2">
                              <a:lumMod val="25000"/>
                            </a:schemeClr>
                          </a:solidFill>
                          <a:latin typeface="Calibri" charset="0"/>
                          <a:ea typeface="Calibri" charset="0"/>
                          <a:cs typeface="Calibri" charset="0"/>
                        </a:rPr>
                        <a:t>Luis Reyes</a:t>
                      </a:r>
                    </a:p>
                  </a:txBody>
                  <a:tcPr marL="50800" marR="50800" marT="50800" marB="508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r>
                        <a:rPr lang="es-CL" sz="1150" noProof="0" dirty="0">
                          <a:solidFill>
                            <a:schemeClr val="bg2">
                              <a:lumMod val="25000"/>
                            </a:schemeClr>
                          </a:solidFill>
                          <a:latin typeface="Calibri" charset="0"/>
                          <a:ea typeface="Calibri" charset="0"/>
                          <a:cs typeface="Calibri" charset="0"/>
                        </a:rPr>
                        <a:t>Río Bueno</a:t>
                      </a:r>
                    </a:p>
                  </a:txBody>
                  <a:tcPr marL="50800" marR="50800" marT="50800" marB="50800" anchor="ctr">
                    <a:lnL w="12700" cap="flat" cmpd="sng" algn="ctr">
                      <a:solidFill>
                        <a:srgbClr val="12788A"/>
                      </a:solid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s-CL" sz="1150" b="1" noProof="0" dirty="0">
                          <a:solidFill>
                            <a:schemeClr val="bg2">
                              <a:lumMod val="25000"/>
                            </a:schemeClr>
                          </a:solidFill>
                          <a:latin typeface="Calibri" charset="0"/>
                          <a:ea typeface="Calibri" charset="0"/>
                          <a:cs typeface="Calibri" charset="0"/>
                        </a:rPr>
                        <a:t>2</a:t>
                      </a:r>
                    </a:p>
                  </a:txBody>
                  <a:tcPr marL="50800" marR="50800" marT="50800" marB="508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705966827"/>
                  </a:ext>
                </a:extLst>
              </a:tr>
              <a:tr h="305093">
                <a:tc>
                  <a:txBody>
                    <a:bodyPr/>
                    <a:lstStyle/>
                    <a:p>
                      <a:pPr marL="0" indent="0">
                        <a:buNone/>
                      </a:pPr>
                      <a:r>
                        <a:rPr lang="es-CL" sz="1150" noProof="0" dirty="0">
                          <a:solidFill>
                            <a:schemeClr val="bg2">
                              <a:lumMod val="25000"/>
                            </a:schemeClr>
                          </a:solidFill>
                          <a:latin typeface="Calibri" charset="0"/>
                          <a:ea typeface="Calibri" charset="0"/>
                          <a:cs typeface="Calibri" charset="0"/>
                        </a:rPr>
                        <a:t>Luis Berwart</a:t>
                      </a:r>
                    </a:p>
                  </a:txBody>
                  <a:tcPr marL="50800" marR="50800" marT="50800" marB="508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r>
                        <a:rPr lang="es-CL" sz="1150" noProof="0" dirty="0">
                          <a:solidFill>
                            <a:schemeClr val="bg2">
                              <a:lumMod val="25000"/>
                            </a:schemeClr>
                          </a:solidFill>
                          <a:latin typeface="Calibri" charset="0"/>
                          <a:ea typeface="Calibri" charset="0"/>
                          <a:cs typeface="Calibri" charset="0"/>
                        </a:rPr>
                        <a:t>San Fernando</a:t>
                      </a:r>
                    </a:p>
                  </a:txBody>
                  <a:tcPr marL="50800" marR="50800" marT="50800" marB="50800" anchor="ctr">
                    <a:lnL w="12700" cap="flat" cmpd="sng" algn="ctr">
                      <a:solidFill>
                        <a:srgbClr val="12788A"/>
                      </a:solid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s-CL" sz="1150" b="1" noProof="0" dirty="0">
                          <a:solidFill>
                            <a:schemeClr val="bg2">
                              <a:lumMod val="25000"/>
                            </a:schemeClr>
                          </a:solidFill>
                          <a:latin typeface="Calibri" charset="0"/>
                          <a:ea typeface="Calibri" charset="0"/>
                          <a:cs typeface="Calibri" charset="0"/>
                        </a:rPr>
                        <a:t>2</a:t>
                      </a:r>
                    </a:p>
                  </a:txBody>
                  <a:tcPr marL="50800" marR="50800" marT="50800" marB="508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298493128"/>
                  </a:ext>
                </a:extLst>
              </a:tr>
              <a:tr h="305093">
                <a:tc>
                  <a:txBody>
                    <a:bodyPr/>
                    <a:lstStyle/>
                    <a:p>
                      <a:pPr marL="0" indent="0">
                        <a:buNone/>
                      </a:pPr>
                      <a:r>
                        <a:rPr lang="es-CL" sz="1150" noProof="0" dirty="0">
                          <a:solidFill>
                            <a:schemeClr val="bg2">
                              <a:lumMod val="25000"/>
                            </a:schemeClr>
                          </a:solidFill>
                          <a:latin typeface="Calibri" charset="0"/>
                          <a:ea typeface="Calibri" charset="0"/>
                          <a:cs typeface="Calibri" charset="0"/>
                        </a:rPr>
                        <a:t>Maglio </a:t>
                      </a:r>
                      <a:r>
                        <a:rPr lang="es-CL" sz="1150" noProof="0" dirty="0" err="1">
                          <a:solidFill>
                            <a:schemeClr val="bg2">
                              <a:lumMod val="25000"/>
                            </a:schemeClr>
                          </a:solidFill>
                          <a:latin typeface="Calibri" charset="0"/>
                          <a:ea typeface="Calibri" charset="0"/>
                          <a:cs typeface="Calibri" charset="0"/>
                        </a:rPr>
                        <a:t>Cicardini</a:t>
                      </a: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r>
                        <a:rPr lang="es-CL" sz="1150" noProof="0" dirty="0">
                          <a:solidFill>
                            <a:schemeClr val="bg2">
                              <a:lumMod val="25000"/>
                            </a:schemeClr>
                          </a:solidFill>
                          <a:latin typeface="Calibri" charset="0"/>
                          <a:ea typeface="Calibri" charset="0"/>
                          <a:cs typeface="Calibri" charset="0"/>
                        </a:rPr>
                        <a:t>Copiapó</a:t>
                      </a:r>
                    </a:p>
                  </a:txBody>
                  <a:tcPr marL="50800" marR="50800" marT="50800" marB="50800" anchor="ctr">
                    <a:lnL w="12700" cap="flat" cmpd="sng" algn="ctr">
                      <a:solidFill>
                        <a:srgbClr val="12788A"/>
                      </a:solid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s-CL" sz="1150" b="1" noProof="0" dirty="0">
                          <a:solidFill>
                            <a:schemeClr val="bg2">
                              <a:lumMod val="25000"/>
                            </a:schemeClr>
                          </a:solidFill>
                          <a:latin typeface="Calibri" charset="0"/>
                          <a:ea typeface="Calibri" charset="0"/>
                          <a:cs typeface="Calibri" charset="0"/>
                        </a:rPr>
                        <a:t>2</a:t>
                      </a:r>
                    </a:p>
                  </a:txBody>
                  <a:tcPr marL="50800" marR="50800" marT="50800" marB="508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954707759"/>
                  </a:ext>
                </a:extLst>
              </a:tr>
              <a:tr h="305093">
                <a:tc>
                  <a:txBody>
                    <a:bodyPr/>
                    <a:lstStyle/>
                    <a:p>
                      <a:pPr marL="0" indent="0">
                        <a:buNone/>
                      </a:pPr>
                      <a:r>
                        <a:rPr lang="es-CL" sz="1150" noProof="0" dirty="0">
                          <a:solidFill>
                            <a:schemeClr val="bg2">
                              <a:lumMod val="25000"/>
                            </a:schemeClr>
                          </a:solidFill>
                          <a:latin typeface="Calibri" charset="0"/>
                          <a:ea typeface="Calibri" charset="0"/>
                          <a:cs typeface="Calibri" charset="0"/>
                        </a:rPr>
                        <a:t>Pablo Silva</a:t>
                      </a:r>
                    </a:p>
                  </a:txBody>
                  <a:tcPr marL="50800" marR="50800" marT="50800" marB="508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r>
                        <a:rPr lang="es-CL" sz="1150" noProof="0" dirty="0">
                          <a:solidFill>
                            <a:schemeClr val="bg2">
                              <a:lumMod val="25000"/>
                            </a:schemeClr>
                          </a:solidFill>
                          <a:latin typeface="Calibri" charset="0"/>
                          <a:ea typeface="Calibri" charset="0"/>
                          <a:cs typeface="Calibri" charset="0"/>
                        </a:rPr>
                        <a:t>San Fernando</a:t>
                      </a:r>
                    </a:p>
                  </a:txBody>
                  <a:tcPr marL="50800" marR="50800" marT="50800" marB="50800" anchor="ctr">
                    <a:lnL w="12700" cap="flat" cmpd="sng" algn="ctr">
                      <a:solidFill>
                        <a:srgbClr val="12788A"/>
                      </a:solid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s-CL" sz="1150" b="1" noProof="0" dirty="0">
                          <a:solidFill>
                            <a:schemeClr val="bg2">
                              <a:lumMod val="25000"/>
                            </a:schemeClr>
                          </a:solidFill>
                          <a:latin typeface="Calibri" charset="0"/>
                          <a:ea typeface="Calibri" charset="0"/>
                          <a:cs typeface="Calibri" charset="0"/>
                        </a:rPr>
                        <a:t>1</a:t>
                      </a:r>
                    </a:p>
                  </a:txBody>
                  <a:tcPr marL="50800" marR="50800" marT="50800" marB="508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574049237"/>
                  </a:ext>
                </a:extLst>
              </a:tr>
              <a:tr h="305093">
                <a:tc>
                  <a:txBody>
                    <a:bodyPr/>
                    <a:lstStyle/>
                    <a:p>
                      <a:pPr marL="0" indent="0">
                        <a:buNone/>
                      </a:pPr>
                      <a:r>
                        <a:rPr lang="es-CL" sz="1150" noProof="0" dirty="0">
                          <a:solidFill>
                            <a:schemeClr val="bg2">
                              <a:lumMod val="25000"/>
                            </a:schemeClr>
                          </a:solidFill>
                          <a:latin typeface="Calibri" charset="0"/>
                          <a:ea typeface="Calibri" charset="0"/>
                          <a:cs typeface="Calibri" charset="0"/>
                        </a:rPr>
                        <a:t>Carlos Gatica</a:t>
                      </a:r>
                    </a:p>
                  </a:txBody>
                  <a:tcPr marL="50800" marR="50800" marT="50800" marB="508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r>
                        <a:rPr lang="es-CL" sz="1150" noProof="0" dirty="0">
                          <a:solidFill>
                            <a:schemeClr val="bg2">
                              <a:lumMod val="25000"/>
                            </a:schemeClr>
                          </a:solidFill>
                          <a:latin typeface="Calibri" charset="0"/>
                          <a:ea typeface="Calibri" charset="0"/>
                          <a:cs typeface="Calibri" charset="0"/>
                        </a:rPr>
                        <a:t>Coyhaique</a:t>
                      </a:r>
                    </a:p>
                  </a:txBody>
                  <a:tcPr marL="50800" marR="50800" marT="50800" marB="50800" anchor="ctr">
                    <a:lnL w="12700" cap="flat" cmpd="sng" algn="ctr">
                      <a:solidFill>
                        <a:srgbClr val="12788A"/>
                      </a:solid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s-CL" sz="1150" b="1" noProof="0" dirty="0">
                          <a:solidFill>
                            <a:schemeClr val="bg2">
                              <a:lumMod val="25000"/>
                            </a:schemeClr>
                          </a:solidFill>
                          <a:latin typeface="Calibri" charset="0"/>
                          <a:ea typeface="Calibri" charset="0"/>
                          <a:cs typeface="Calibri" charset="0"/>
                        </a:rPr>
                        <a:t>1</a:t>
                      </a:r>
                    </a:p>
                  </a:txBody>
                  <a:tcPr marL="50800" marR="50800" marT="50800" marB="508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878447797"/>
                  </a:ext>
                </a:extLst>
              </a:tr>
              <a:tr h="305093">
                <a:tc>
                  <a:txBody>
                    <a:bodyPr/>
                    <a:lstStyle/>
                    <a:p>
                      <a:pPr marL="0" indent="0">
                        <a:buNone/>
                      </a:pPr>
                      <a:r>
                        <a:rPr lang="es-CL" sz="1150" noProof="0" dirty="0">
                          <a:solidFill>
                            <a:schemeClr val="bg2">
                              <a:lumMod val="25000"/>
                            </a:schemeClr>
                          </a:solidFill>
                          <a:latin typeface="Calibri" charset="0"/>
                          <a:ea typeface="Calibri" charset="0"/>
                          <a:cs typeface="Calibri" charset="0"/>
                        </a:rPr>
                        <a:t>Emilia Ríos</a:t>
                      </a:r>
                    </a:p>
                  </a:txBody>
                  <a:tcPr marL="50800" marR="50800" marT="50800" marB="508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r>
                        <a:rPr lang="es-CL" sz="1150" noProof="0" dirty="0">
                          <a:solidFill>
                            <a:schemeClr val="bg2">
                              <a:lumMod val="25000"/>
                            </a:schemeClr>
                          </a:solidFill>
                          <a:latin typeface="Calibri" charset="0"/>
                          <a:ea typeface="Calibri" charset="0"/>
                          <a:cs typeface="Calibri" charset="0"/>
                        </a:rPr>
                        <a:t>Ñuñoa</a:t>
                      </a:r>
                    </a:p>
                  </a:txBody>
                  <a:tcPr marL="50800" marR="50800" marT="50800" marB="50800" anchor="ctr">
                    <a:lnL w="12700" cap="flat" cmpd="sng" algn="ctr">
                      <a:solidFill>
                        <a:srgbClr val="12788A"/>
                      </a:solid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s-CL" sz="1150" b="1" noProof="0" dirty="0">
                          <a:solidFill>
                            <a:schemeClr val="bg2">
                              <a:lumMod val="25000"/>
                            </a:schemeClr>
                          </a:solidFill>
                          <a:latin typeface="Calibri" charset="0"/>
                          <a:ea typeface="Calibri" charset="0"/>
                          <a:cs typeface="Calibri" charset="0"/>
                        </a:rPr>
                        <a:t>1</a:t>
                      </a:r>
                    </a:p>
                  </a:txBody>
                  <a:tcPr marL="50800" marR="50800" marT="50800" marB="508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724901033"/>
                  </a:ext>
                </a:extLst>
              </a:tr>
              <a:tr h="305093">
                <a:tc>
                  <a:txBody>
                    <a:bodyPr/>
                    <a:lstStyle/>
                    <a:p>
                      <a:pPr marL="0" indent="0">
                        <a:buNone/>
                      </a:pPr>
                      <a:r>
                        <a:rPr lang="es-CL" sz="1150" b="1" noProof="0" dirty="0">
                          <a:solidFill>
                            <a:schemeClr val="bg2">
                              <a:lumMod val="25000"/>
                            </a:schemeClr>
                          </a:solidFill>
                          <a:latin typeface="Calibri" charset="0"/>
                          <a:ea typeface="Calibri" charset="0"/>
                          <a:cs typeface="Calibri" charset="0"/>
                        </a:rPr>
                        <a:t>Total</a:t>
                      </a:r>
                    </a:p>
                  </a:txBody>
                  <a:tcPr marL="50800" marR="50800" marT="50800" marB="508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endParaRPr lang="es-CL" sz="1150" noProof="0" dirty="0">
                        <a:solidFill>
                          <a:schemeClr val="bg2">
                            <a:lumMod val="25000"/>
                          </a:schemeClr>
                        </a:solidFill>
                        <a:latin typeface="Calibri" charset="0"/>
                        <a:ea typeface="Calibri" charset="0"/>
                        <a:cs typeface="Calibri" charset="0"/>
                      </a:endParaRPr>
                    </a:p>
                  </a:txBody>
                  <a:tcPr marL="50800" marR="50800" marT="50800" marB="50800" anchor="ctr">
                    <a:lnL w="12700" cap="flat" cmpd="sng" algn="ctr">
                      <a:solidFill>
                        <a:srgbClr val="12788A"/>
                      </a:solid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ctr">
                        <a:buNone/>
                      </a:pPr>
                      <a:r>
                        <a:rPr lang="es-CL" sz="1150" b="1" noProof="0" dirty="0">
                          <a:solidFill>
                            <a:schemeClr val="bg2">
                              <a:lumMod val="25000"/>
                            </a:schemeClr>
                          </a:solidFill>
                          <a:latin typeface="Calibri" charset="0"/>
                          <a:ea typeface="Calibri" charset="0"/>
                          <a:cs typeface="Calibri" charset="0"/>
                        </a:rPr>
                        <a:t>86</a:t>
                      </a:r>
                    </a:p>
                  </a:txBody>
                  <a:tcPr marL="50800" marR="50800" marT="50800" marB="508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953841479"/>
                  </a:ext>
                </a:extLst>
              </a:tr>
            </a:tbl>
          </a:graphicData>
        </a:graphic>
      </p:graphicFrame>
      <p:sp>
        <p:nvSpPr>
          <p:cNvPr id="6" name="Rectángulo 5">
            <a:extLst>
              <a:ext uri="{FF2B5EF4-FFF2-40B4-BE49-F238E27FC236}">
                <a16:creationId xmlns:a16="http://schemas.microsoft.com/office/drawing/2014/main" id="{926A18D0-376F-75AC-1C14-FFC851941518}"/>
              </a:ext>
            </a:extLst>
          </p:cNvPr>
          <p:cNvSpPr/>
          <p:nvPr/>
        </p:nvSpPr>
        <p:spPr>
          <a:xfrm>
            <a:off x="0" y="731520"/>
            <a:ext cx="3159125" cy="45719"/>
          </a:xfrm>
          <a:prstGeom prst="rect">
            <a:avLst/>
          </a:prstGeom>
          <a:solidFill>
            <a:srgbClr val="12788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21">
    <p:spTree>
      <p:nvGrpSpPr>
        <p:cNvPr id="1" name=""/>
        <p:cNvGrpSpPr/>
        <p:nvPr/>
      </p:nvGrpSpPr>
      <p:grpSpPr>
        <a:xfrm>
          <a:off x="0" y="0"/>
          <a:ext cx="0" cy="0"/>
          <a:chOff x="0" y="0"/>
          <a:chExt cx="0" cy="0"/>
        </a:xfrm>
      </p:grpSpPr>
      <p:sp>
        <p:nvSpPr>
          <p:cNvPr id="3" name="Text 1"/>
          <p:cNvSpPr/>
          <p:nvPr/>
        </p:nvSpPr>
        <p:spPr>
          <a:xfrm>
            <a:off x="610197" y="305032"/>
            <a:ext cx="4663440" cy="585216"/>
          </a:xfrm>
          <a:prstGeom prst="rect">
            <a:avLst/>
          </a:prstGeom>
          <a:noFill/>
          <a:ln/>
        </p:spPr>
        <p:txBody>
          <a:bodyPr wrap="square" lIns="0" tIns="0" rIns="0" bIns="0" rtlCol="0" anchor="ctr"/>
          <a:lstStyle/>
          <a:p>
            <a:pPr marL="0" indent="0">
              <a:buNone/>
            </a:pPr>
            <a:r>
              <a:rPr lang="es-CL" sz="2000" b="1" noProof="0" dirty="0">
                <a:solidFill>
                  <a:srgbClr val="12788A"/>
                </a:solidFill>
                <a:latin typeface="Calibri" pitchFamily="34" charset="0"/>
                <a:ea typeface="Calibri" pitchFamily="34" charset="-122"/>
                <a:cs typeface="Calibri" pitchFamily="34" charset="-120"/>
              </a:rPr>
              <a:t>Equivalencia de los montos defraudados</a:t>
            </a:r>
            <a:endParaRPr lang="es-CL" sz="2000" noProof="0" dirty="0">
              <a:solidFill>
                <a:srgbClr val="12788A"/>
              </a:solidFill>
            </a:endParaRPr>
          </a:p>
        </p:txBody>
      </p:sp>
      <p:grpSp>
        <p:nvGrpSpPr>
          <p:cNvPr id="48" name="Grupo 47">
            <a:extLst>
              <a:ext uri="{FF2B5EF4-FFF2-40B4-BE49-F238E27FC236}">
                <a16:creationId xmlns:a16="http://schemas.microsoft.com/office/drawing/2014/main" id="{B2A72D22-4E75-910C-2B2A-126DD616B757}"/>
              </a:ext>
            </a:extLst>
          </p:cNvPr>
          <p:cNvGrpSpPr/>
          <p:nvPr/>
        </p:nvGrpSpPr>
        <p:grpSpPr>
          <a:xfrm>
            <a:off x="554066" y="2155402"/>
            <a:ext cx="11147155" cy="2839737"/>
            <a:chOff x="585062" y="1271999"/>
            <a:chExt cx="11147155" cy="2839737"/>
          </a:xfrm>
        </p:grpSpPr>
        <p:pic>
          <p:nvPicPr>
            <p:cNvPr id="7" name="Gráfico 6">
              <a:extLst>
                <a:ext uri="{FF2B5EF4-FFF2-40B4-BE49-F238E27FC236}">
                  <a16:creationId xmlns:a16="http://schemas.microsoft.com/office/drawing/2014/main" id="{444E64B2-C242-7C62-9018-46ACC7BA14C6}"/>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61316" y="2429277"/>
              <a:ext cx="1639549" cy="1066800"/>
            </a:xfrm>
            <a:prstGeom prst="rect">
              <a:avLst/>
            </a:prstGeom>
          </p:spPr>
        </p:pic>
        <p:pic>
          <p:nvPicPr>
            <p:cNvPr id="9" name="Gráfico 8">
              <a:extLst>
                <a:ext uri="{FF2B5EF4-FFF2-40B4-BE49-F238E27FC236}">
                  <a16:creationId xmlns:a16="http://schemas.microsoft.com/office/drawing/2014/main" id="{A14358B3-B8C8-B077-9576-0736136BB0E4}"/>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3720397" y="2441868"/>
              <a:ext cx="2838331" cy="1087210"/>
            </a:xfrm>
            <a:prstGeom prst="rect">
              <a:avLst/>
            </a:prstGeom>
          </p:spPr>
        </p:pic>
        <p:pic>
          <p:nvPicPr>
            <p:cNvPr id="11" name="Gráfico 10">
              <a:extLst>
                <a:ext uri="{FF2B5EF4-FFF2-40B4-BE49-F238E27FC236}">
                  <a16:creationId xmlns:a16="http://schemas.microsoft.com/office/drawing/2014/main" id="{F0308DF4-DE78-E6DC-B159-2AA08B6900CD}"/>
                </a:ext>
              </a:extLst>
            </p:cNvPr>
            <p:cNvPicPr>
              <a:picLocks noChangeAspect="1"/>
            </p:cNvPicPr>
            <p:nvPr/>
          </p:nvPicPr>
          <p:blipFill>
            <a:blip>
              <a:extLst>
                <a:ext uri="{96DAC541-7B7A-43D3-8B79-37D633B846F1}">
                  <asvg:svgBlip xmlns:asvg="http://schemas.microsoft.com/office/drawing/2016/SVG/main" r:embed="rId5"/>
                </a:ext>
              </a:extLst>
            </a:blip>
            <a:stretch>
              <a:fillRect/>
            </a:stretch>
          </p:blipFill>
          <p:spPr>
            <a:xfrm>
              <a:off x="8502428" y="2496412"/>
              <a:ext cx="3054959" cy="1052839"/>
            </a:xfrm>
            <a:prstGeom prst="rect">
              <a:avLst/>
            </a:prstGeom>
          </p:spPr>
        </p:pic>
        <p:pic>
          <p:nvPicPr>
            <p:cNvPr id="13" name="Gráfico 12" descr="Casa con relleno sólido">
              <a:extLst>
                <a:ext uri="{FF2B5EF4-FFF2-40B4-BE49-F238E27FC236}">
                  <a16:creationId xmlns:a16="http://schemas.microsoft.com/office/drawing/2014/main" id="{C85B5AFB-32D1-0BAD-516B-E17604C4A51A}"/>
                </a:ext>
              </a:extLst>
            </p:cNvPr>
            <p:cNvPicPr>
              <a:picLocks noChangeAspect="1"/>
            </p:cNvPicPr>
            <p:nvPr/>
          </p:nvPicPr>
          <p:blipFill>
            <a:blip>
              <a:extLst>
                <a:ext uri="{96DAC541-7B7A-43D3-8B79-37D633B846F1}">
                  <asvg:svgBlip xmlns:asvg="http://schemas.microsoft.com/office/drawing/2016/SVG/main" r:embed="rId6"/>
                </a:ext>
              </a:extLst>
            </a:blip>
            <a:stretch>
              <a:fillRect/>
            </a:stretch>
          </p:blipFill>
          <p:spPr>
            <a:xfrm>
              <a:off x="4501649" y="1271999"/>
              <a:ext cx="1290917" cy="1290917"/>
            </a:xfrm>
            <a:prstGeom prst="rect">
              <a:avLst/>
            </a:prstGeom>
          </p:spPr>
        </p:pic>
        <p:pic>
          <p:nvPicPr>
            <p:cNvPr id="15" name="Gráfico 14" descr="Monedas con relleno sólido">
              <a:extLst>
                <a:ext uri="{FF2B5EF4-FFF2-40B4-BE49-F238E27FC236}">
                  <a16:creationId xmlns:a16="http://schemas.microsoft.com/office/drawing/2014/main" id="{630CEB56-9759-ADDB-7913-E4A7A9176D69}"/>
                </a:ext>
              </a:extLst>
            </p:cNvPr>
            <p:cNvPicPr>
              <a:picLocks noChangeAspect="1"/>
            </p:cNvPicPr>
            <p:nvPr/>
          </p:nvPicPr>
          <p:blipFill>
            <a:blip>
              <a:extLst>
                <a:ext uri="{96DAC541-7B7A-43D3-8B79-37D633B846F1}">
                  <asvg:svgBlip xmlns:asvg="http://schemas.microsoft.com/office/drawing/2016/SVG/main" r:embed="rId7"/>
                </a:ext>
              </a:extLst>
            </a:blip>
            <a:stretch>
              <a:fillRect/>
            </a:stretch>
          </p:blipFill>
          <p:spPr>
            <a:xfrm>
              <a:off x="9350643" y="1347820"/>
              <a:ext cx="1201271" cy="1201271"/>
            </a:xfrm>
            <a:prstGeom prst="rect">
              <a:avLst/>
            </a:prstGeom>
          </p:spPr>
        </p:pic>
        <p:sp>
          <p:nvSpPr>
            <p:cNvPr id="20" name="Forma libre 19">
              <a:extLst>
                <a:ext uri="{FF2B5EF4-FFF2-40B4-BE49-F238E27FC236}">
                  <a16:creationId xmlns:a16="http://schemas.microsoft.com/office/drawing/2014/main" id="{78555E2F-DF49-8A1C-1AC0-78710FB064CC}"/>
                </a:ext>
              </a:extLst>
            </p:cNvPr>
            <p:cNvSpPr/>
            <p:nvPr/>
          </p:nvSpPr>
          <p:spPr>
            <a:xfrm>
              <a:off x="1048616" y="1507882"/>
              <a:ext cx="839470" cy="838562"/>
            </a:xfrm>
            <a:custGeom>
              <a:avLst/>
              <a:gdLst>
                <a:gd name="csX0" fmla="*/ 839470 w 839470"/>
                <a:gd name="csY0" fmla="*/ 420552 h 838562"/>
                <a:gd name="csX1" fmla="*/ 839470 w 839470"/>
                <a:gd name="csY1" fmla="*/ 418012 h 838562"/>
                <a:gd name="csX2" fmla="*/ 781050 w 839470"/>
                <a:gd name="csY2" fmla="*/ 204652 h 838562"/>
                <a:gd name="csX3" fmla="*/ 775970 w 839470"/>
                <a:gd name="csY3" fmla="*/ 204652 h 838562"/>
                <a:gd name="csX4" fmla="*/ 702310 w 839470"/>
                <a:gd name="csY4" fmla="*/ 278312 h 838562"/>
                <a:gd name="csX5" fmla="*/ 568960 w 839470"/>
                <a:gd name="csY5" fmla="*/ 350702 h 838562"/>
                <a:gd name="csX6" fmla="*/ 530860 w 839470"/>
                <a:gd name="csY6" fmla="*/ 346892 h 838562"/>
                <a:gd name="csX7" fmla="*/ 518160 w 839470"/>
                <a:gd name="csY7" fmla="*/ 299902 h 838562"/>
                <a:gd name="csX8" fmla="*/ 527050 w 839470"/>
                <a:gd name="csY8" fmla="*/ 265612 h 838562"/>
                <a:gd name="csX9" fmla="*/ 585470 w 839470"/>
                <a:gd name="csY9" fmla="*/ 153852 h 838562"/>
                <a:gd name="csX10" fmla="*/ 655320 w 839470"/>
                <a:gd name="csY10" fmla="*/ 76382 h 838562"/>
                <a:gd name="csX11" fmla="*/ 657860 w 839470"/>
                <a:gd name="csY11" fmla="*/ 76382 h 838562"/>
                <a:gd name="csX12" fmla="*/ 657860 w 839470"/>
                <a:gd name="csY12" fmla="*/ 71302 h 838562"/>
                <a:gd name="csX13" fmla="*/ 411480 w 839470"/>
                <a:gd name="csY13" fmla="*/ 182 h 838562"/>
                <a:gd name="csX14" fmla="*/ 186690 w 839470"/>
                <a:gd name="csY14" fmla="*/ 71302 h 838562"/>
                <a:gd name="csX15" fmla="*/ 184150 w 839470"/>
                <a:gd name="csY15" fmla="*/ 73842 h 838562"/>
                <a:gd name="csX16" fmla="*/ 186690 w 839470"/>
                <a:gd name="csY16" fmla="*/ 73842 h 838562"/>
                <a:gd name="csX17" fmla="*/ 267970 w 839470"/>
                <a:gd name="csY17" fmla="*/ 169092 h 838562"/>
                <a:gd name="csX18" fmla="*/ 323850 w 839470"/>
                <a:gd name="csY18" fmla="*/ 303712 h 838562"/>
                <a:gd name="csX19" fmla="*/ 312420 w 839470"/>
                <a:gd name="csY19" fmla="*/ 346892 h 838562"/>
                <a:gd name="csX20" fmla="*/ 270510 w 839470"/>
                <a:gd name="csY20" fmla="*/ 346892 h 838562"/>
                <a:gd name="csX21" fmla="*/ 124460 w 839470"/>
                <a:gd name="csY21" fmla="*/ 264342 h 838562"/>
                <a:gd name="csX22" fmla="*/ 64770 w 839470"/>
                <a:gd name="csY22" fmla="*/ 198302 h 838562"/>
                <a:gd name="csX23" fmla="*/ 0 w 839470"/>
                <a:gd name="csY23" fmla="*/ 407852 h 838562"/>
                <a:gd name="csX24" fmla="*/ 0 w 839470"/>
                <a:gd name="csY24" fmla="*/ 418012 h 838562"/>
                <a:gd name="csX25" fmla="*/ 59690 w 839470"/>
                <a:gd name="csY25" fmla="*/ 635182 h 838562"/>
                <a:gd name="csX26" fmla="*/ 130810 w 839470"/>
                <a:gd name="csY26" fmla="*/ 560252 h 838562"/>
                <a:gd name="csX27" fmla="*/ 257810 w 839470"/>
                <a:gd name="csY27" fmla="*/ 486592 h 838562"/>
                <a:gd name="csX28" fmla="*/ 278130 w 839470"/>
                <a:gd name="csY28" fmla="*/ 481512 h 838562"/>
                <a:gd name="csX29" fmla="*/ 312420 w 839470"/>
                <a:gd name="csY29" fmla="*/ 485322 h 838562"/>
                <a:gd name="csX30" fmla="*/ 323850 w 839470"/>
                <a:gd name="csY30" fmla="*/ 528502 h 838562"/>
                <a:gd name="csX31" fmla="*/ 259080 w 839470"/>
                <a:gd name="csY31" fmla="*/ 674552 h 838562"/>
                <a:gd name="csX32" fmla="*/ 182880 w 839470"/>
                <a:gd name="csY32" fmla="*/ 758372 h 838562"/>
                <a:gd name="csX33" fmla="*/ 182880 w 839470"/>
                <a:gd name="csY33" fmla="*/ 760912 h 838562"/>
                <a:gd name="csX34" fmla="*/ 182880 w 839470"/>
                <a:gd name="csY34" fmla="*/ 763452 h 838562"/>
                <a:gd name="csX35" fmla="*/ 422910 w 839470"/>
                <a:gd name="csY35" fmla="*/ 838382 h 838562"/>
                <a:gd name="csX36" fmla="*/ 655320 w 839470"/>
                <a:gd name="csY36" fmla="*/ 764722 h 838562"/>
                <a:gd name="csX37" fmla="*/ 657860 w 839470"/>
                <a:gd name="csY37" fmla="*/ 764722 h 838562"/>
                <a:gd name="csX38" fmla="*/ 655320 w 839470"/>
                <a:gd name="csY38" fmla="*/ 760912 h 838562"/>
                <a:gd name="csX39" fmla="*/ 581660 w 839470"/>
                <a:gd name="csY39" fmla="*/ 680902 h 838562"/>
                <a:gd name="csX40" fmla="*/ 529590 w 839470"/>
                <a:gd name="csY40" fmla="*/ 580572 h 838562"/>
                <a:gd name="csX41" fmla="*/ 514350 w 839470"/>
                <a:gd name="csY41" fmla="*/ 533582 h 838562"/>
                <a:gd name="csX42" fmla="*/ 524510 w 839470"/>
                <a:gd name="csY42" fmla="*/ 490402 h 838562"/>
                <a:gd name="csX43" fmla="*/ 581660 w 839470"/>
                <a:gd name="csY43" fmla="*/ 490402 h 838562"/>
                <a:gd name="csX44" fmla="*/ 704850 w 839470"/>
                <a:gd name="csY44" fmla="*/ 561522 h 838562"/>
                <a:gd name="csX45" fmla="*/ 775970 w 839470"/>
                <a:gd name="csY45" fmla="*/ 635182 h 838562"/>
                <a:gd name="csX46" fmla="*/ 777240 w 839470"/>
                <a:gd name="csY46" fmla="*/ 635182 h 838562"/>
                <a:gd name="csX47" fmla="*/ 778510 w 839470"/>
                <a:gd name="csY47" fmla="*/ 635182 h 838562"/>
                <a:gd name="csX48" fmla="*/ 839470 w 839470"/>
                <a:gd name="csY48" fmla="*/ 421822 h 838562"/>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 ang="0">
                  <a:pos x="csX17" y="csY17"/>
                </a:cxn>
                <a:cxn ang="0">
                  <a:pos x="csX18" y="csY18"/>
                </a:cxn>
                <a:cxn ang="0">
                  <a:pos x="csX19" y="csY19"/>
                </a:cxn>
                <a:cxn ang="0">
                  <a:pos x="csX20" y="csY20"/>
                </a:cxn>
                <a:cxn ang="0">
                  <a:pos x="csX21" y="csY21"/>
                </a:cxn>
                <a:cxn ang="0">
                  <a:pos x="csX22" y="csY22"/>
                </a:cxn>
                <a:cxn ang="0">
                  <a:pos x="csX23" y="csY23"/>
                </a:cxn>
                <a:cxn ang="0">
                  <a:pos x="csX24" y="csY24"/>
                </a:cxn>
                <a:cxn ang="0">
                  <a:pos x="csX25" y="csY25"/>
                </a:cxn>
                <a:cxn ang="0">
                  <a:pos x="csX26" y="csY26"/>
                </a:cxn>
                <a:cxn ang="0">
                  <a:pos x="csX27" y="csY27"/>
                </a:cxn>
                <a:cxn ang="0">
                  <a:pos x="csX28" y="csY28"/>
                </a:cxn>
                <a:cxn ang="0">
                  <a:pos x="csX29" y="csY29"/>
                </a:cxn>
                <a:cxn ang="0">
                  <a:pos x="csX30" y="csY30"/>
                </a:cxn>
                <a:cxn ang="0">
                  <a:pos x="csX31" y="csY31"/>
                </a:cxn>
                <a:cxn ang="0">
                  <a:pos x="csX32" y="csY32"/>
                </a:cxn>
                <a:cxn ang="0">
                  <a:pos x="csX33" y="csY33"/>
                </a:cxn>
                <a:cxn ang="0">
                  <a:pos x="csX34" y="csY34"/>
                </a:cxn>
                <a:cxn ang="0">
                  <a:pos x="csX35" y="csY35"/>
                </a:cxn>
                <a:cxn ang="0">
                  <a:pos x="csX36" y="csY36"/>
                </a:cxn>
                <a:cxn ang="0">
                  <a:pos x="csX37" y="csY37"/>
                </a:cxn>
                <a:cxn ang="0">
                  <a:pos x="csX38" y="csY38"/>
                </a:cxn>
                <a:cxn ang="0">
                  <a:pos x="csX39" y="csY39"/>
                </a:cxn>
                <a:cxn ang="0">
                  <a:pos x="csX40" y="csY40"/>
                </a:cxn>
                <a:cxn ang="0">
                  <a:pos x="csX41" y="csY41"/>
                </a:cxn>
                <a:cxn ang="0">
                  <a:pos x="csX42" y="csY42"/>
                </a:cxn>
                <a:cxn ang="0">
                  <a:pos x="csX43" y="csY43"/>
                </a:cxn>
                <a:cxn ang="0">
                  <a:pos x="csX44" y="csY44"/>
                </a:cxn>
                <a:cxn ang="0">
                  <a:pos x="csX45" y="csY45"/>
                </a:cxn>
                <a:cxn ang="0">
                  <a:pos x="csX46" y="csY46"/>
                </a:cxn>
                <a:cxn ang="0">
                  <a:pos x="csX47" y="csY47"/>
                </a:cxn>
                <a:cxn ang="0">
                  <a:pos x="csX48" y="csY48"/>
                </a:cxn>
              </a:cxnLst>
              <a:rect l="l" t="t" r="r" b="b"/>
              <a:pathLst>
                <a:path w="839470" h="838562">
                  <a:moveTo>
                    <a:pt x="839470" y="420552"/>
                  </a:moveTo>
                  <a:lnTo>
                    <a:pt x="839470" y="418012"/>
                  </a:lnTo>
                  <a:cubicBezTo>
                    <a:pt x="839470" y="341812"/>
                    <a:pt x="819150" y="270692"/>
                    <a:pt x="781050" y="204652"/>
                  </a:cubicBezTo>
                  <a:lnTo>
                    <a:pt x="775970" y="204652"/>
                  </a:lnTo>
                  <a:cubicBezTo>
                    <a:pt x="753110" y="232592"/>
                    <a:pt x="727710" y="257992"/>
                    <a:pt x="702310" y="278312"/>
                  </a:cubicBezTo>
                  <a:cubicBezTo>
                    <a:pt x="657860" y="312602"/>
                    <a:pt x="613410" y="338002"/>
                    <a:pt x="568960" y="350702"/>
                  </a:cubicBezTo>
                  <a:lnTo>
                    <a:pt x="530860" y="346892"/>
                  </a:lnTo>
                  <a:cubicBezTo>
                    <a:pt x="519430" y="340542"/>
                    <a:pt x="514350" y="322762"/>
                    <a:pt x="518160" y="299902"/>
                  </a:cubicBezTo>
                  <a:lnTo>
                    <a:pt x="527050" y="265612"/>
                  </a:lnTo>
                  <a:cubicBezTo>
                    <a:pt x="541020" y="223702"/>
                    <a:pt x="561340" y="185602"/>
                    <a:pt x="585470" y="153852"/>
                  </a:cubicBezTo>
                  <a:cubicBezTo>
                    <a:pt x="604520" y="127182"/>
                    <a:pt x="628650" y="100512"/>
                    <a:pt x="655320" y="76382"/>
                  </a:cubicBezTo>
                  <a:lnTo>
                    <a:pt x="657860" y="76382"/>
                  </a:lnTo>
                  <a:lnTo>
                    <a:pt x="657860" y="71302"/>
                  </a:lnTo>
                  <a:cubicBezTo>
                    <a:pt x="582930" y="21772"/>
                    <a:pt x="500380" y="-2358"/>
                    <a:pt x="411480" y="182"/>
                  </a:cubicBezTo>
                  <a:cubicBezTo>
                    <a:pt x="327660" y="2722"/>
                    <a:pt x="252730" y="26852"/>
                    <a:pt x="186690" y="71302"/>
                  </a:cubicBezTo>
                  <a:lnTo>
                    <a:pt x="184150" y="73842"/>
                  </a:lnTo>
                  <a:lnTo>
                    <a:pt x="186690" y="73842"/>
                  </a:lnTo>
                  <a:cubicBezTo>
                    <a:pt x="219710" y="104322"/>
                    <a:pt x="246380" y="134802"/>
                    <a:pt x="267970" y="169092"/>
                  </a:cubicBezTo>
                  <a:cubicBezTo>
                    <a:pt x="303530" y="227512"/>
                    <a:pt x="322580" y="271962"/>
                    <a:pt x="323850" y="303712"/>
                  </a:cubicBezTo>
                  <a:cubicBezTo>
                    <a:pt x="327660" y="324032"/>
                    <a:pt x="322580" y="338002"/>
                    <a:pt x="312420" y="346892"/>
                  </a:cubicBezTo>
                  <a:lnTo>
                    <a:pt x="270510" y="346892"/>
                  </a:lnTo>
                  <a:cubicBezTo>
                    <a:pt x="218440" y="331652"/>
                    <a:pt x="170180" y="303712"/>
                    <a:pt x="124460" y="264342"/>
                  </a:cubicBezTo>
                  <a:cubicBezTo>
                    <a:pt x="104140" y="245292"/>
                    <a:pt x="83820" y="223702"/>
                    <a:pt x="64770" y="198302"/>
                  </a:cubicBezTo>
                  <a:cubicBezTo>
                    <a:pt x="21590" y="270692"/>
                    <a:pt x="0" y="339272"/>
                    <a:pt x="0" y="407852"/>
                  </a:cubicBezTo>
                  <a:lnTo>
                    <a:pt x="0" y="418012"/>
                  </a:lnTo>
                  <a:cubicBezTo>
                    <a:pt x="2540" y="498022"/>
                    <a:pt x="24130" y="570412"/>
                    <a:pt x="59690" y="635182"/>
                  </a:cubicBezTo>
                  <a:cubicBezTo>
                    <a:pt x="82550" y="604702"/>
                    <a:pt x="106680" y="580572"/>
                    <a:pt x="130810" y="560252"/>
                  </a:cubicBezTo>
                  <a:cubicBezTo>
                    <a:pt x="168910" y="532312"/>
                    <a:pt x="209550" y="508182"/>
                    <a:pt x="257810" y="486592"/>
                  </a:cubicBezTo>
                  <a:lnTo>
                    <a:pt x="278130" y="481512"/>
                  </a:lnTo>
                  <a:cubicBezTo>
                    <a:pt x="294640" y="477702"/>
                    <a:pt x="306070" y="478972"/>
                    <a:pt x="312420" y="485322"/>
                  </a:cubicBezTo>
                  <a:cubicBezTo>
                    <a:pt x="322580" y="495482"/>
                    <a:pt x="327660" y="509452"/>
                    <a:pt x="323850" y="528502"/>
                  </a:cubicBezTo>
                  <a:cubicBezTo>
                    <a:pt x="318770" y="572952"/>
                    <a:pt x="295910" y="621212"/>
                    <a:pt x="259080" y="674552"/>
                  </a:cubicBezTo>
                  <a:cubicBezTo>
                    <a:pt x="237490" y="706302"/>
                    <a:pt x="210820" y="732972"/>
                    <a:pt x="182880" y="758372"/>
                  </a:cubicBezTo>
                  <a:lnTo>
                    <a:pt x="182880" y="760912"/>
                  </a:lnTo>
                  <a:cubicBezTo>
                    <a:pt x="181610" y="760912"/>
                    <a:pt x="182880" y="763452"/>
                    <a:pt x="182880" y="763452"/>
                  </a:cubicBezTo>
                  <a:cubicBezTo>
                    <a:pt x="261620" y="816792"/>
                    <a:pt x="341630" y="840922"/>
                    <a:pt x="422910" y="838382"/>
                  </a:cubicBezTo>
                  <a:cubicBezTo>
                    <a:pt x="513080" y="834572"/>
                    <a:pt x="590550" y="810442"/>
                    <a:pt x="655320" y="764722"/>
                  </a:cubicBezTo>
                  <a:lnTo>
                    <a:pt x="657860" y="764722"/>
                  </a:lnTo>
                  <a:cubicBezTo>
                    <a:pt x="657860" y="763452"/>
                    <a:pt x="655320" y="760912"/>
                    <a:pt x="655320" y="760912"/>
                  </a:cubicBezTo>
                  <a:cubicBezTo>
                    <a:pt x="624840" y="732972"/>
                    <a:pt x="600710" y="706302"/>
                    <a:pt x="581660" y="680902"/>
                  </a:cubicBezTo>
                  <a:cubicBezTo>
                    <a:pt x="560070" y="649152"/>
                    <a:pt x="543560" y="617402"/>
                    <a:pt x="529590" y="580572"/>
                  </a:cubicBezTo>
                  <a:lnTo>
                    <a:pt x="514350" y="533582"/>
                  </a:lnTo>
                  <a:cubicBezTo>
                    <a:pt x="509270" y="513262"/>
                    <a:pt x="511810" y="498022"/>
                    <a:pt x="524510" y="490402"/>
                  </a:cubicBezTo>
                  <a:cubicBezTo>
                    <a:pt x="535940" y="478972"/>
                    <a:pt x="556260" y="478972"/>
                    <a:pt x="581660" y="490402"/>
                  </a:cubicBezTo>
                  <a:cubicBezTo>
                    <a:pt x="626110" y="508182"/>
                    <a:pt x="666750" y="531042"/>
                    <a:pt x="704850" y="561522"/>
                  </a:cubicBezTo>
                  <a:cubicBezTo>
                    <a:pt x="727710" y="580572"/>
                    <a:pt x="750570" y="604702"/>
                    <a:pt x="775970" y="635182"/>
                  </a:cubicBezTo>
                  <a:lnTo>
                    <a:pt x="777240" y="635182"/>
                  </a:lnTo>
                  <a:cubicBezTo>
                    <a:pt x="777240" y="636452"/>
                    <a:pt x="778510" y="635182"/>
                    <a:pt x="778510" y="635182"/>
                  </a:cubicBezTo>
                  <a:cubicBezTo>
                    <a:pt x="819150" y="565332"/>
                    <a:pt x="839470" y="494212"/>
                    <a:pt x="839470" y="421822"/>
                  </a:cubicBezTo>
                </a:path>
              </a:pathLst>
            </a:custGeom>
            <a:solidFill>
              <a:srgbClr val="12788A"/>
            </a:solidFill>
            <a:ln w="12700" cap="flat">
              <a:noFill/>
              <a:prstDash val="solid"/>
              <a:miter/>
            </a:ln>
          </p:spPr>
          <p:txBody>
            <a:bodyPr/>
            <a:lstStyle/>
            <a:p>
              <a:endParaRPr lang="es-ES_tradnl"/>
            </a:p>
          </p:txBody>
        </p:sp>
        <p:sp>
          <p:nvSpPr>
            <p:cNvPr id="43" name="CuadroTexto 42">
              <a:extLst>
                <a:ext uri="{FF2B5EF4-FFF2-40B4-BE49-F238E27FC236}">
                  <a16:creationId xmlns:a16="http://schemas.microsoft.com/office/drawing/2014/main" id="{ED26A1F0-4F14-34CE-ACA2-CD8416588692}"/>
                </a:ext>
              </a:extLst>
            </p:cNvPr>
            <p:cNvSpPr txBox="1"/>
            <p:nvPr/>
          </p:nvSpPr>
          <p:spPr>
            <a:xfrm>
              <a:off x="585062" y="3506442"/>
              <a:ext cx="1956661" cy="605294"/>
            </a:xfrm>
            <a:prstGeom prst="rect">
              <a:avLst/>
            </a:prstGeom>
            <a:noFill/>
          </p:spPr>
          <p:txBody>
            <a:bodyPr wrap="square">
              <a:spAutoFit/>
            </a:bodyPr>
            <a:lstStyle/>
            <a:p>
              <a:pPr algn="ctr">
                <a:lnSpc>
                  <a:spcPts val="2000"/>
                </a:lnSpc>
                <a:spcAft>
                  <a:spcPts val="800"/>
                </a:spcAft>
                <a:buSzPct val="100000"/>
              </a:pPr>
              <a:r>
                <a:rPr lang="es-CL" sz="1800" b="1" noProof="0" dirty="0">
                  <a:solidFill>
                    <a:srgbClr val="12788A"/>
                  </a:solidFill>
                  <a:latin typeface="Calibri" pitchFamily="34" charset="0"/>
                  <a:ea typeface="Calibri" pitchFamily="34" charset="-122"/>
                  <a:cs typeface="Calibri" pitchFamily="34" charset="-120"/>
                </a:rPr>
                <a:t>Teletones (monto meta 2025)</a:t>
              </a:r>
            </a:p>
          </p:txBody>
        </p:sp>
        <p:sp>
          <p:nvSpPr>
            <p:cNvPr id="45" name="CuadroTexto 44">
              <a:extLst>
                <a:ext uri="{FF2B5EF4-FFF2-40B4-BE49-F238E27FC236}">
                  <a16:creationId xmlns:a16="http://schemas.microsoft.com/office/drawing/2014/main" id="{1ED25426-E889-4A59-8C0B-1E82A0A4A67D}"/>
                </a:ext>
              </a:extLst>
            </p:cNvPr>
            <p:cNvSpPr txBox="1"/>
            <p:nvPr/>
          </p:nvSpPr>
          <p:spPr>
            <a:xfrm>
              <a:off x="4149672" y="3511679"/>
              <a:ext cx="1972159" cy="369332"/>
            </a:xfrm>
            <a:prstGeom prst="rect">
              <a:avLst/>
            </a:prstGeom>
            <a:noFill/>
          </p:spPr>
          <p:txBody>
            <a:bodyPr wrap="square">
              <a:spAutoFit/>
            </a:bodyPr>
            <a:lstStyle/>
            <a:p>
              <a:r>
                <a:rPr lang="es-CL" b="1" dirty="0">
                  <a:solidFill>
                    <a:srgbClr val="12788A"/>
                  </a:solidFill>
                  <a:latin typeface="Calibri" pitchFamily="34" charset="0"/>
                  <a:ea typeface="Calibri" pitchFamily="34" charset="-122"/>
                  <a:cs typeface="Calibri" pitchFamily="34" charset="-120"/>
                </a:rPr>
                <a:t>V</a:t>
              </a:r>
              <a:r>
                <a:rPr lang="es-CL" sz="1800" b="1" dirty="0">
                  <a:solidFill>
                    <a:srgbClr val="12788A"/>
                  </a:solidFill>
                  <a:latin typeface="Calibri" pitchFamily="34" charset="0"/>
                  <a:ea typeface="Calibri" pitchFamily="34" charset="-122"/>
                  <a:cs typeface="Calibri" pitchFamily="34" charset="-120"/>
                </a:rPr>
                <a:t>iviendas sociales</a:t>
              </a:r>
              <a:endParaRPr lang="es-ES_tradnl" dirty="0">
                <a:solidFill>
                  <a:srgbClr val="12788A"/>
                </a:solidFill>
              </a:endParaRPr>
            </a:p>
          </p:txBody>
        </p:sp>
        <p:sp>
          <p:nvSpPr>
            <p:cNvPr id="47" name="CuadroTexto 46">
              <a:extLst>
                <a:ext uri="{FF2B5EF4-FFF2-40B4-BE49-F238E27FC236}">
                  <a16:creationId xmlns:a16="http://schemas.microsoft.com/office/drawing/2014/main" id="{A1940FE0-6EAC-4553-A3F6-3FDB4E08177E}"/>
                </a:ext>
              </a:extLst>
            </p:cNvPr>
            <p:cNvSpPr txBox="1"/>
            <p:nvPr/>
          </p:nvSpPr>
          <p:spPr>
            <a:xfrm>
              <a:off x="9171123" y="3496179"/>
              <a:ext cx="2561094" cy="378395"/>
            </a:xfrm>
            <a:prstGeom prst="rect">
              <a:avLst/>
            </a:prstGeom>
            <a:noFill/>
          </p:spPr>
          <p:txBody>
            <a:bodyPr wrap="square">
              <a:spAutoFit/>
            </a:bodyPr>
            <a:lstStyle/>
            <a:p>
              <a:r>
                <a:rPr lang="es-CL" sz="1800" b="1" noProof="0" dirty="0">
                  <a:solidFill>
                    <a:srgbClr val="12788A"/>
                  </a:solidFill>
                  <a:latin typeface="Calibri" pitchFamily="34" charset="0"/>
                  <a:ea typeface="Calibri" pitchFamily="34" charset="-122"/>
                  <a:cs typeface="Calibri" pitchFamily="34" charset="-120"/>
                </a:rPr>
                <a:t>Sueldos mínimos</a:t>
              </a:r>
              <a:endParaRPr lang="es-ES_tradnl" dirty="0">
                <a:solidFill>
                  <a:srgbClr val="12788A"/>
                </a:solidFill>
              </a:endParaRPr>
            </a:p>
          </p:txBody>
        </p:sp>
      </p:grpSp>
      <p:cxnSp>
        <p:nvCxnSpPr>
          <p:cNvPr id="50" name="Conector recto 49">
            <a:extLst>
              <a:ext uri="{FF2B5EF4-FFF2-40B4-BE49-F238E27FC236}">
                <a16:creationId xmlns:a16="http://schemas.microsoft.com/office/drawing/2014/main" id="{4C587CF9-19B1-E917-4C54-39BBF3C950E4}"/>
              </a:ext>
            </a:extLst>
          </p:cNvPr>
          <p:cNvCxnSpPr>
            <a:cxnSpLocks/>
          </p:cNvCxnSpPr>
          <p:nvPr/>
        </p:nvCxnSpPr>
        <p:spPr>
          <a:xfrm>
            <a:off x="3098800" y="2032000"/>
            <a:ext cx="0" cy="345440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cxnSp>
        <p:nvCxnSpPr>
          <p:cNvPr id="52" name="Conector recto 51">
            <a:extLst>
              <a:ext uri="{FF2B5EF4-FFF2-40B4-BE49-F238E27FC236}">
                <a16:creationId xmlns:a16="http://schemas.microsoft.com/office/drawing/2014/main" id="{7C444BAB-E3C4-F563-DDDF-28FE454E27C1}"/>
              </a:ext>
            </a:extLst>
          </p:cNvPr>
          <p:cNvCxnSpPr>
            <a:cxnSpLocks/>
          </p:cNvCxnSpPr>
          <p:nvPr/>
        </p:nvCxnSpPr>
        <p:spPr>
          <a:xfrm>
            <a:off x="7501467" y="2082800"/>
            <a:ext cx="0" cy="3454400"/>
          </a:xfrm>
          <a:prstGeom prst="line">
            <a:avLst/>
          </a:prstGeom>
          <a:ln>
            <a:solidFill>
              <a:schemeClr val="bg1">
                <a:lumMod val="95000"/>
              </a:schemeClr>
            </a:solidFill>
          </a:ln>
        </p:spPr>
        <p:style>
          <a:lnRef idx="1">
            <a:schemeClr val="accent1"/>
          </a:lnRef>
          <a:fillRef idx="0">
            <a:schemeClr val="accent1"/>
          </a:fillRef>
          <a:effectRef idx="0">
            <a:schemeClr val="accent1"/>
          </a:effectRef>
          <a:fontRef idx="minor">
            <a:schemeClr val="tx1"/>
          </a:fontRef>
        </p:style>
      </p:cxnSp>
      <p:sp>
        <p:nvSpPr>
          <p:cNvPr id="53" name="Rectángulo 52">
            <a:extLst>
              <a:ext uri="{FF2B5EF4-FFF2-40B4-BE49-F238E27FC236}">
                <a16:creationId xmlns:a16="http://schemas.microsoft.com/office/drawing/2014/main" id="{EE88B4B3-09E1-DA3A-2289-A8DDBD7EE279}"/>
              </a:ext>
            </a:extLst>
          </p:cNvPr>
          <p:cNvSpPr/>
          <p:nvPr/>
        </p:nvSpPr>
        <p:spPr>
          <a:xfrm>
            <a:off x="0" y="731520"/>
            <a:ext cx="4825999" cy="49530"/>
          </a:xfrm>
          <a:prstGeom prst="rect">
            <a:avLst/>
          </a:prstGeom>
          <a:solidFill>
            <a:srgbClr val="12788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3960296" y="286656"/>
            <a:ext cx="4271409" cy="548640"/>
          </a:xfrm>
          <a:prstGeom prst="rect">
            <a:avLst/>
          </a:prstGeom>
          <a:noFill/>
          <a:ln/>
        </p:spPr>
        <p:txBody>
          <a:bodyPr wrap="square" lIns="0" tIns="0" rIns="0" bIns="0" rtlCol="0" anchor="ctr"/>
          <a:lstStyle/>
          <a:p>
            <a:pPr marL="0" indent="0" algn="ctr">
              <a:buNone/>
            </a:pPr>
            <a:r>
              <a:rPr lang="es-CL" sz="2400" b="1" noProof="0" dirty="0">
                <a:solidFill>
                  <a:srgbClr val="12788A"/>
                </a:solidFill>
                <a:latin typeface="Calibri" pitchFamily="34" charset="0"/>
                <a:ea typeface="Calibri" pitchFamily="34" charset="-122"/>
                <a:cs typeface="Calibri" pitchFamily="34" charset="-120"/>
              </a:rPr>
              <a:t>NOTAS DE PRENSA POR MES</a:t>
            </a:r>
            <a:endParaRPr lang="es-CL" sz="2400" noProof="0" dirty="0">
              <a:solidFill>
                <a:srgbClr val="12788A"/>
              </a:solidFill>
            </a:endParaRPr>
          </a:p>
        </p:txBody>
      </p:sp>
      <p:graphicFrame>
        <p:nvGraphicFramePr>
          <p:cNvPr id="3" name="Chart 0"/>
          <p:cNvGraphicFramePr/>
          <p:nvPr>
            <p:extLst>
              <p:ext uri="{D42A27DB-BD31-4B8C-83A1-F6EECF244321}">
                <p14:modId xmlns:p14="http://schemas.microsoft.com/office/powerpoint/2010/main" val="3581099029"/>
              </p:ext>
            </p:extLst>
          </p:nvPr>
        </p:nvGraphicFramePr>
        <p:xfrm>
          <a:off x="548640" y="1123280"/>
          <a:ext cx="11091672" cy="4572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 1"/>
          <p:cNvSpPr/>
          <p:nvPr/>
        </p:nvSpPr>
        <p:spPr>
          <a:xfrm>
            <a:off x="1017551" y="793769"/>
            <a:ext cx="914400" cy="457200"/>
          </a:xfrm>
          <a:prstGeom prst="rect">
            <a:avLst/>
          </a:prstGeom>
          <a:noFill/>
          <a:ln/>
        </p:spPr>
        <p:txBody>
          <a:bodyPr wrap="square" lIns="0" tIns="0" rIns="0" bIns="0" rtlCol="0" anchor="ctr"/>
          <a:lstStyle/>
          <a:p>
            <a:pPr marL="0" indent="0">
              <a:buNone/>
            </a:pPr>
            <a:r>
              <a:rPr lang="es-CL" sz="2200" b="1" noProof="0" dirty="0">
                <a:solidFill>
                  <a:srgbClr val="12788A"/>
                </a:solidFill>
                <a:latin typeface="Calibri" pitchFamily="34" charset="0"/>
                <a:ea typeface="Calibri" pitchFamily="34" charset="-122"/>
                <a:cs typeface="Calibri" pitchFamily="34" charset="-120"/>
              </a:rPr>
              <a:t>2025</a:t>
            </a:r>
            <a:endParaRPr lang="es-CL" sz="2200" noProof="0" dirty="0">
              <a:solidFill>
                <a:srgbClr val="12788A"/>
              </a:solidFill>
            </a:endParaRPr>
          </a:p>
        </p:txBody>
      </p:sp>
      <p:sp>
        <p:nvSpPr>
          <p:cNvPr id="5" name="Text 2"/>
          <p:cNvSpPr/>
          <p:nvPr/>
        </p:nvSpPr>
        <p:spPr>
          <a:xfrm>
            <a:off x="9872272" y="799332"/>
            <a:ext cx="914400" cy="457200"/>
          </a:xfrm>
          <a:prstGeom prst="rect">
            <a:avLst/>
          </a:prstGeom>
          <a:noFill/>
          <a:ln/>
        </p:spPr>
        <p:txBody>
          <a:bodyPr wrap="square" lIns="0" tIns="0" rIns="0" bIns="0" rtlCol="0" anchor="ctr"/>
          <a:lstStyle/>
          <a:p>
            <a:pPr marL="0" indent="0">
              <a:buNone/>
            </a:pPr>
            <a:r>
              <a:rPr lang="es-CL" sz="2200" b="1" noProof="0" dirty="0">
                <a:solidFill>
                  <a:srgbClr val="12788A"/>
                </a:solidFill>
                <a:latin typeface="Calibri" pitchFamily="34" charset="0"/>
                <a:ea typeface="Calibri" pitchFamily="34" charset="-122"/>
                <a:cs typeface="Calibri" pitchFamily="34" charset="-120"/>
              </a:rPr>
              <a:t>2026</a:t>
            </a:r>
            <a:endParaRPr lang="es-CL" sz="2200" noProof="0" dirty="0">
              <a:solidFill>
                <a:srgbClr val="12788A"/>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4165310" y="298940"/>
            <a:ext cx="3861381" cy="548640"/>
          </a:xfrm>
          <a:prstGeom prst="rect">
            <a:avLst/>
          </a:prstGeom>
          <a:noFill/>
          <a:ln/>
        </p:spPr>
        <p:txBody>
          <a:bodyPr wrap="square" lIns="0" tIns="0" rIns="0" bIns="0" rtlCol="0" anchor="ctr"/>
          <a:lstStyle/>
          <a:p>
            <a:pPr marL="0" indent="0" algn="ctr">
              <a:buNone/>
            </a:pPr>
            <a:r>
              <a:rPr lang="es-CL" sz="2400" b="1" noProof="0" dirty="0">
                <a:solidFill>
                  <a:srgbClr val="12788A"/>
                </a:solidFill>
                <a:latin typeface="Calibri" pitchFamily="34" charset="0"/>
                <a:ea typeface="Calibri" pitchFamily="34" charset="-122"/>
                <a:cs typeface="Calibri" pitchFamily="34" charset="-120"/>
              </a:rPr>
              <a:t>TIPO DE MEDIO Y ALCANCE</a:t>
            </a:r>
            <a:endParaRPr lang="es-CL" sz="2400" noProof="0" dirty="0">
              <a:solidFill>
                <a:srgbClr val="12788A"/>
              </a:solidFill>
            </a:endParaRPr>
          </a:p>
        </p:txBody>
      </p:sp>
      <p:graphicFrame>
        <p:nvGraphicFramePr>
          <p:cNvPr id="3" name="Chart 0"/>
          <p:cNvGraphicFramePr/>
          <p:nvPr>
            <p:extLst>
              <p:ext uri="{D42A27DB-BD31-4B8C-83A1-F6EECF244321}">
                <p14:modId xmlns:p14="http://schemas.microsoft.com/office/powerpoint/2010/main" val="191893921"/>
              </p:ext>
            </p:extLst>
          </p:nvPr>
        </p:nvGraphicFramePr>
        <p:xfrm>
          <a:off x="320040" y="1051560"/>
          <a:ext cx="5669280" cy="45720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Chart 1"/>
          <p:cNvGraphicFramePr/>
          <p:nvPr>
            <p:extLst>
              <p:ext uri="{D42A27DB-BD31-4B8C-83A1-F6EECF244321}">
                <p14:modId xmlns:p14="http://schemas.microsoft.com/office/powerpoint/2010/main" val="93023576"/>
              </p:ext>
            </p:extLst>
          </p:nvPr>
        </p:nvGraphicFramePr>
        <p:xfrm>
          <a:off x="6172200" y="1051560"/>
          <a:ext cx="5669280" cy="4572000"/>
        </p:xfrm>
        <a:graphic>
          <a:graphicData uri="http://schemas.openxmlformats.org/drawingml/2006/chart">
            <c:chart xmlns:c="http://schemas.openxmlformats.org/drawingml/2006/chart" xmlns:r="http://schemas.openxmlformats.org/officeDocument/2006/relationships" r:id="rId4"/>
          </a:graphicData>
        </a:graphic>
      </p:graphicFrame>
      <p:sp>
        <p:nvSpPr>
          <p:cNvPr id="5" name="Text 1"/>
          <p:cNvSpPr/>
          <p:nvPr/>
        </p:nvSpPr>
        <p:spPr>
          <a:xfrm>
            <a:off x="320040" y="960120"/>
            <a:ext cx="5669280" cy="292608"/>
          </a:xfrm>
          <a:prstGeom prst="rect">
            <a:avLst/>
          </a:prstGeom>
          <a:noFill/>
          <a:ln/>
        </p:spPr>
        <p:txBody>
          <a:bodyPr wrap="square" lIns="0" tIns="0" rIns="0" bIns="0" rtlCol="0" anchor="ctr"/>
          <a:lstStyle/>
          <a:p>
            <a:pPr marL="0" indent="0" algn="ctr">
              <a:buNone/>
            </a:pPr>
            <a:r>
              <a:rPr lang="es-CL" sz="1400" b="1" noProof="0" dirty="0">
                <a:solidFill>
                  <a:srgbClr val="12788A"/>
                </a:solidFill>
                <a:latin typeface="Calibri" pitchFamily="34" charset="0"/>
                <a:ea typeface="Calibri" pitchFamily="34" charset="-122"/>
                <a:cs typeface="Calibri" pitchFamily="34" charset="-120"/>
              </a:rPr>
              <a:t>TIPO DE MEDIO</a:t>
            </a:r>
            <a:endParaRPr lang="es-CL" sz="1400" noProof="0" dirty="0">
              <a:solidFill>
                <a:srgbClr val="12788A"/>
              </a:solidFill>
            </a:endParaRPr>
          </a:p>
        </p:txBody>
      </p:sp>
      <p:sp>
        <p:nvSpPr>
          <p:cNvPr id="6" name="Text 2"/>
          <p:cNvSpPr/>
          <p:nvPr/>
        </p:nvSpPr>
        <p:spPr>
          <a:xfrm>
            <a:off x="6234955" y="960120"/>
            <a:ext cx="5669280" cy="292608"/>
          </a:xfrm>
          <a:prstGeom prst="rect">
            <a:avLst/>
          </a:prstGeom>
          <a:noFill/>
          <a:ln/>
        </p:spPr>
        <p:txBody>
          <a:bodyPr wrap="square" lIns="0" tIns="0" rIns="0" bIns="0" rtlCol="0" anchor="ctr"/>
          <a:lstStyle/>
          <a:p>
            <a:pPr marL="0" indent="0" algn="ctr">
              <a:buNone/>
            </a:pPr>
            <a:r>
              <a:rPr lang="es-CL" sz="1400" b="1" noProof="0" dirty="0">
                <a:solidFill>
                  <a:srgbClr val="12788A"/>
                </a:solidFill>
                <a:latin typeface="Calibri" pitchFamily="34" charset="0"/>
                <a:ea typeface="Calibri" pitchFamily="34" charset="-122"/>
                <a:cs typeface="Calibri" pitchFamily="34" charset="-120"/>
              </a:rPr>
              <a:t>ALCANCE REGIONAL</a:t>
            </a:r>
            <a:endParaRPr lang="es-CL" sz="1400" noProof="0" dirty="0">
              <a:solidFill>
                <a:srgbClr val="12788A"/>
              </a:solidFill>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457200" y="228600"/>
            <a:ext cx="11274552" cy="548640"/>
          </a:xfrm>
          <a:prstGeom prst="rect">
            <a:avLst/>
          </a:prstGeom>
          <a:noFill/>
          <a:ln/>
        </p:spPr>
        <p:txBody>
          <a:bodyPr wrap="square" lIns="0" tIns="0" rIns="0" bIns="0" rtlCol="0" anchor="ctr"/>
          <a:lstStyle/>
          <a:p>
            <a:pPr marL="0" indent="0" algn="ctr">
              <a:buNone/>
            </a:pPr>
            <a:r>
              <a:rPr lang="es-CL" sz="2400" b="1" noProof="0" dirty="0">
                <a:solidFill>
                  <a:srgbClr val="12788A"/>
                </a:solidFill>
                <a:latin typeface="Calibri" pitchFamily="34" charset="0"/>
                <a:ea typeface="Calibri" pitchFamily="34" charset="-122"/>
                <a:cs typeface="Calibri" pitchFamily="34" charset="-120"/>
              </a:rPr>
              <a:t>MEDIO NACIONAL / REGIONAL POR FORMATO</a:t>
            </a:r>
            <a:endParaRPr lang="es-CL" sz="2400" noProof="0" dirty="0">
              <a:solidFill>
                <a:srgbClr val="12788A"/>
              </a:solidFill>
            </a:endParaRPr>
          </a:p>
        </p:txBody>
      </p:sp>
      <p:graphicFrame>
        <p:nvGraphicFramePr>
          <p:cNvPr id="3" name="Chart 0"/>
          <p:cNvGraphicFramePr/>
          <p:nvPr>
            <p:extLst>
              <p:ext uri="{D42A27DB-BD31-4B8C-83A1-F6EECF244321}">
                <p14:modId xmlns:p14="http://schemas.microsoft.com/office/powerpoint/2010/main" val="3771971517"/>
              </p:ext>
            </p:extLst>
          </p:nvPr>
        </p:nvGraphicFramePr>
        <p:xfrm>
          <a:off x="731520" y="1143000"/>
          <a:ext cx="10881360" cy="466344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23">
    <p:spTree>
      <p:nvGrpSpPr>
        <p:cNvPr id="1" name=""/>
        <p:cNvGrpSpPr/>
        <p:nvPr/>
      </p:nvGrpSpPr>
      <p:grpSpPr>
        <a:xfrm>
          <a:off x="0" y="0"/>
          <a:ext cx="0" cy="0"/>
          <a:chOff x="0" y="0"/>
          <a:chExt cx="0" cy="0"/>
        </a:xfrm>
      </p:grpSpPr>
      <p:sp>
        <p:nvSpPr>
          <p:cNvPr id="2" name="Text 0"/>
          <p:cNvSpPr/>
          <p:nvPr/>
        </p:nvSpPr>
        <p:spPr>
          <a:xfrm>
            <a:off x="3645677" y="228600"/>
            <a:ext cx="4900646" cy="712694"/>
          </a:xfrm>
          <a:prstGeom prst="rect">
            <a:avLst/>
          </a:prstGeom>
          <a:noFill/>
          <a:ln/>
        </p:spPr>
        <p:txBody>
          <a:bodyPr wrap="square" lIns="0" tIns="0" rIns="0" bIns="0" rtlCol="0" anchor="ctr"/>
          <a:lstStyle/>
          <a:p>
            <a:pPr marL="0" indent="0" algn="ctr">
              <a:buNone/>
            </a:pPr>
            <a:r>
              <a:rPr lang="es-CL" sz="2400" b="1" noProof="0" dirty="0">
                <a:solidFill>
                  <a:srgbClr val="12788A"/>
                </a:solidFill>
                <a:latin typeface="Calibri" pitchFamily="34" charset="0"/>
                <a:ea typeface="Calibri" pitchFamily="34" charset="-122"/>
                <a:cs typeface="Calibri" pitchFamily="34" charset="-120"/>
              </a:rPr>
              <a:t>CASOS ANTIGUOS VS CASOS NUEVOS</a:t>
            </a:r>
            <a:endParaRPr lang="es-CL" sz="2400" noProof="0" dirty="0">
              <a:solidFill>
                <a:srgbClr val="12788A"/>
              </a:solidFill>
            </a:endParaRPr>
          </a:p>
        </p:txBody>
      </p:sp>
      <p:graphicFrame>
        <p:nvGraphicFramePr>
          <p:cNvPr id="3" name="Chart 0"/>
          <p:cNvGraphicFramePr/>
          <p:nvPr>
            <p:extLst>
              <p:ext uri="{D42A27DB-BD31-4B8C-83A1-F6EECF244321}">
                <p14:modId xmlns:p14="http://schemas.microsoft.com/office/powerpoint/2010/main" val="1586222855"/>
              </p:ext>
            </p:extLst>
          </p:nvPr>
        </p:nvGraphicFramePr>
        <p:xfrm>
          <a:off x="457200" y="1097280"/>
          <a:ext cx="7368988" cy="5258696"/>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 1"/>
          <p:cNvSpPr/>
          <p:nvPr/>
        </p:nvSpPr>
        <p:spPr>
          <a:xfrm>
            <a:off x="7826188" y="1486348"/>
            <a:ext cx="3421828" cy="4480560"/>
          </a:xfrm>
          <a:prstGeom prst="rect">
            <a:avLst/>
          </a:prstGeom>
          <a:noFill/>
          <a:ln/>
        </p:spPr>
        <p:txBody>
          <a:bodyPr wrap="square" rtlCol="0" anchor="t"/>
          <a:lstStyle/>
          <a:p>
            <a:pPr marL="342900" indent="-342900" algn="just">
              <a:lnSpc>
                <a:spcPts val="2000"/>
              </a:lnSpc>
              <a:spcAft>
                <a:spcPts val="1000"/>
              </a:spcAft>
              <a:buClr>
                <a:srgbClr val="12788A"/>
              </a:buClr>
              <a:buSzPct val="100000"/>
              <a:buFont typeface="Wingdings" pitchFamily="2" charset="2"/>
              <a:buChar char="§"/>
            </a:pPr>
            <a:r>
              <a:rPr lang="es-CL" sz="1300" dirty="0">
                <a:solidFill>
                  <a:schemeClr val="bg2">
                    <a:lumMod val="25000"/>
                  </a:schemeClr>
                </a:solidFill>
                <a:latin typeface="Calibri" pitchFamily="34" charset="0"/>
                <a:ea typeface="Calibri" pitchFamily="34" charset="-122"/>
                <a:cs typeface="Calibri" pitchFamily="34" charset="-120"/>
              </a:rPr>
              <a:t>7</a:t>
            </a:r>
            <a:r>
              <a:rPr lang="es-CL" sz="1300" noProof="0" dirty="0">
                <a:solidFill>
                  <a:schemeClr val="bg2">
                    <a:lumMod val="25000"/>
                  </a:schemeClr>
                </a:solidFill>
                <a:latin typeface="Calibri" pitchFamily="34" charset="0"/>
                <a:ea typeface="Calibri" pitchFamily="34" charset="-122"/>
                <a:cs typeface="Calibri" pitchFamily="34" charset="-120"/>
              </a:rPr>
              <a:t> de las 155 notas corresponden a dos casos instalados en la prensa en la versión anterior: Caso LED (4) y Caso Farmacias (3).</a:t>
            </a:r>
            <a:endParaRPr lang="es-CL" sz="1300" noProof="0" dirty="0">
              <a:solidFill>
                <a:schemeClr val="bg2">
                  <a:lumMod val="25000"/>
                </a:schemeClr>
              </a:solidFill>
            </a:endParaRPr>
          </a:p>
          <a:p>
            <a:pPr marL="342900" indent="-342900" algn="just">
              <a:lnSpc>
                <a:spcPts val="2000"/>
              </a:lnSpc>
              <a:spcAft>
                <a:spcPts val="1000"/>
              </a:spcAft>
              <a:buClr>
                <a:srgbClr val="12788A"/>
              </a:buClr>
              <a:buSzPct val="100000"/>
              <a:buFont typeface="Wingdings" pitchFamily="2" charset="2"/>
              <a:buChar char="§"/>
            </a:pPr>
            <a:r>
              <a:rPr lang="es-CL" sz="1300" noProof="0" dirty="0">
                <a:solidFill>
                  <a:schemeClr val="bg2">
                    <a:lumMod val="25000"/>
                  </a:schemeClr>
                </a:solidFill>
                <a:latin typeface="Calibri" pitchFamily="34" charset="0"/>
                <a:ea typeface="Calibri" pitchFamily="34" charset="-122"/>
                <a:cs typeface="Calibri" pitchFamily="34" charset="-120"/>
              </a:rPr>
              <a:t>148 notas de la cobertura del período corresponde a causas nuevas o menos visibles.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4126715" y="297468"/>
            <a:ext cx="3938570" cy="548640"/>
          </a:xfrm>
          <a:prstGeom prst="rect">
            <a:avLst/>
          </a:prstGeom>
          <a:noFill/>
          <a:ln/>
        </p:spPr>
        <p:txBody>
          <a:bodyPr wrap="square" lIns="0" tIns="0" rIns="0" bIns="0" rtlCol="0" anchor="ctr"/>
          <a:lstStyle/>
          <a:p>
            <a:pPr marL="0" indent="0" algn="ctr">
              <a:buNone/>
            </a:pPr>
            <a:r>
              <a:rPr lang="es-CL" sz="2400" b="1" noProof="0" dirty="0">
                <a:solidFill>
                  <a:srgbClr val="12788A"/>
                </a:solidFill>
                <a:latin typeface="Calibri" pitchFamily="34" charset="0"/>
                <a:ea typeface="Calibri" pitchFamily="34" charset="-122"/>
                <a:cs typeface="Calibri" pitchFamily="34" charset="-120"/>
              </a:rPr>
              <a:t>TIPO DE DELITO MENCIONADO</a:t>
            </a:r>
            <a:endParaRPr lang="es-CL" sz="2400" noProof="0" dirty="0">
              <a:solidFill>
                <a:srgbClr val="12788A"/>
              </a:solidFill>
            </a:endParaRPr>
          </a:p>
        </p:txBody>
      </p:sp>
      <p:graphicFrame>
        <p:nvGraphicFramePr>
          <p:cNvPr id="3" name="Chart 0"/>
          <p:cNvGraphicFramePr/>
          <p:nvPr>
            <p:extLst>
              <p:ext uri="{D42A27DB-BD31-4B8C-83A1-F6EECF244321}">
                <p14:modId xmlns:p14="http://schemas.microsoft.com/office/powerpoint/2010/main" val="1720757098"/>
              </p:ext>
            </p:extLst>
          </p:nvPr>
        </p:nvGraphicFramePr>
        <p:xfrm>
          <a:off x="320040" y="896112"/>
          <a:ext cx="11521440" cy="493776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2294452" y="301832"/>
            <a:ext cx="7603097" cy="548640"/>
          </a:xfrm>
          <a:prstGeom prst="rect">
            <a:avLst/>
          </a:prstGeom>
          <a:noFill/>
          <a:ln/>
        </p:spPr>
        <p:txBody>
          <a:bodyPr wrap="square" lIns="0" tIns="0" rIns="0" bIns="0" rtlCol="0" anchor="ctr"/>
          <a:lstStyle/>
          <a:p>
            <a:pPr marL="0" indent="0" algn="ctr">
              <a:buNone/>
            </a:pPr>
            <a:r>
              <a:rPr lang="es-CL" sz="2400" b="1" noProof="0" dirty="0">
                <a:solidFill>
                  <a:srgbClr val="12788A"/>
                </a:solidFill>
                <a:latin typeface="Calibri" pitchFamily="34" charset="0"/>
                <a:ea typeface="Calibri" pitchFamily="34" charset="-122"/>
                <a:cs typeface="Calibri" pitchFamily="34" charset="-120"/>
              </a:rPr>
              <a:t>MONTOS DENUNCIADOS POR CASO (en millones de pesos)</a:t>
            </a:r>
            <a:endParaRPr lang="es-CL" sz="2400" noProof="0" dirty="0">
              <a:solidFill>
                <a:srgbClr val="12788A"/>
              </a:solidFill>
            </a:endParaRPr>
          </a:p>
        </p:txBody>
      </p:sp>
      <p:graphicFrame>
        <p:nvGraphicFramePr>
          <p:cNvPr id="3" name="Chart 0"/>
          <p:cNvGraphicFramePr/>
          <p:nvPr>
            <p:extLst>
              <p:ext uri="{D42A27DB-BD31-4B8C-83A1-F6EECF244321}">
                <p14:modId xmlns:p14="http://schemas.microsoft.com/office/powerpoint/2010/main" val="1137546564"/>
              </p:ext>
            </p:extLst>
          </p:nvPr>
        </p:nvGraphicFramePr>
        <p:xfrm>
          <a:off x="640080" y="960120"/>
          <a:ext cx="10972800" cy="466344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 1"/>
          <p:cNvSpPr/>
          <p:nvPr/>
        </p:nvSpPr>
        <p:spPr>
          <a:xfrm>
            <a:off x="231598" y="5963387"/>
            <a:ext cx="9464040" cy="566928"/>
          </a:xfrm>
          <a:prstGeom prst="rect">
            <a:avLst/>
          </a:prstGeom>
          <a:noFill/>
          <a:ln/>
        </p:spPr>
        <p:txBody>
          <a:bodyPr wrap="square" lIns="0" tIns="0" rIns="0" bIns="0" rtlCol="0" anchor="t"/>
          <a:lstStyle/>
          <a:p>
            <a:pPr marL="0" indent="0" algn="l">
              <a:lnSpc>
                <a:spcPts val="1400"/>
              </a:lnSpc>
              <a:buNone/>
            </a:pPr>
            <a:endParaRPr lang="es-CL" sz="1100" noProof="0" dirty="0">
              <a:solidFill>
                <a:srgbClr val="12788A"/>
              </a:solidFill>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6">
    <p:spTree>
      <p:nvGrpSpPr>
        <p:cNvPr id="1" name=""/>
        <p:cNvGrpSpPr/>
        <p:nvPr/>
      </p:nvGrpSpPr>
      <p:grpSpPr>
        <a:xfrm>
          <a:off x="0" y="0"/>
          <a:ext cx="0" cy="0"/>
          <a:chOff x="0" y="0"/>
          <a:chExt cx="0" cy="0"/>
        </a:xfrm>
      </p:grpSpPr>
      <p:sp>
        <p:nvSpPr>
          <p:cNvPr id="2" name="Text 0"/>
          <p:cNvSpPr/>
          <p:nvPr/>
        </p:nvSpPr>
        <p:spPr>
          <a:xfrm>
            <a:off x="2001774" y="305973"/>
            <a:ext cx="8188452" cy="548640"/>
          </a:xfrm>
          <a:prstGeom prst="rect">
            <a:avLst/>
          </a:prstGeom>
          <a:noFill/>
          <a:ln/>
        </p:spPr>
        <p:txBody>
          <a:bodyPr wrap="square" lIns="0" tIns="0" rIns="0" bIns="0" rtlCol="0" anchor="ctr"/>
          <a:lstStyle/>
          <a:p>
            <a:pPr marL="0" indent="0" algn="ctr">
              <a:buNone/>
            </a:pPr>
            <a:r>
              <a:rPr lang="es-CL" sz="2400" b="1" noProof="0" dirty="0">
                <a:solidFill>
                  <a:srgbClr val="12788A"/>
                </a:solidFill>
                <a:latin typeface="Calibri" pitchFamily="34" charset="0"/>
                <a:ea typeface="Calibri" pitchFamily="34" charset="-122"/>
                <a:cs typeface="Calibri" pitchFamily="34" charset="-120"/>
              </a:rPr>
              <a:t>MONTOS DENUNCIADOS POR CASO (detalle)*</a:t>
            </a:r>
            <a:endParaRPr lang="es-CL" sz="2400" noProof="0" dirty="0">
              <a:solidFill>
                <a:srgbClr val="12788A"/>
              </a:solidFill>
            </a:endParaRPr>
          </a:p>
        </p:txBody>
      </p:sp>
      <p:graphicFrame>
        <p:nvGraphicFramePr>
          <p:cNvPr id="17" name="Table 0"/>
          <p:cNvGraphicFramePr>
            <a:graphicFrameLocks noGrp="1"/>
          </p:cNvGraphicFramePr>
          <p:nvPr>
            <p:extLst>
              <p:ext uri="{D42A27DB-BD31-4B8C-83A1-F6EECF244321}">
                <p14:modId xmlns:p14="http://schemas.microsoft.com/office/powerpoint/2010/main" val="839459063"/>
              </p:ext>
            </p:extLst>
          </p:nvPr>
        </p:nvGraphicFramePr>
        <p:xfrm>
          <a:off x="384048" y="932688"/>
          <a:ext cx="5577840" cy="4754880"/>
        </p:xfrm>
        <a:graphic>
          <a:graphicData uri="http://schemas.openxmlformats.org/drawingml/2006/table">
            <a:tbl>
              <a:tblPr>
                <a:tableStyleId>{9DCAF9ED-07DC-4A11-8D7F-57B35C25682E}</a:tableStyleId>
              </a:tblPr>
              <a:tblGrid>
                <a:gridCol w="352044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tblGrid>
              <a:tr h="297180">
                <a:tc>
                  <a:txBody>
                    <a:bodyPr/>
                    <a:lstStyle/>
                    <a:p>
                      <a:pPr marL="0" indent="0">
                        <a:buNone/>
                      </a:pPr>
                      <a:r>
                        <a:rPr lang="es-CL" sz="1250" b="1" noProof="0" dirty="0">
                          <a:solidFill>
                            <a:srgbClr val="12788A"/>
                          </a:solidFill>
                        </a:rPr>
                        <a:t>Caso</a:t>
                      </a:r>
                      <a:endParaRPr lang="es-CL" sz="1250" noProof="0" dirty="0">
                        <a:solidFill>
                          <a:srgbClr val="12788A"/>
                        </a:solidFill>
                        <a:latin typeface="Calibri" charset="0"/>
                        <a:ea typeface="Calibri" charset="0"/>
                        <a:cs typeface="Calibri" charset="0"/>
                      </a:endParaRPr>
                    </a:p>
                  </a:txBody>
                  <a:tcPr marL="38100" marR="38100" marT="38100" marB="381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r>
                        <a:rPr lang="es-CL" sz="1250" b="1" noProof="0" dirty="0">
                          <a:solidFill>
                            <a:srgbClr val="12788A"/>
                          </a:solidFill>
                        </a:rPr>
                        <a:t>Monto</a:t>
                      </a:r>
                      <a:endParaRPr lang="es-CL" sz="1250" noProof="0" dirty="0">
                        <a:solidFill>
                          <a:srgbClr val="12788A"/>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97180">
                <a:tc>
                  <a:txBody>
                    <a:bodyPr/>
                    <a:lstStyle/>
                    <a:p>
                      <a:pPr marL="0" indent="0">
                        <a:buNone/>
                      </a:pPr>
                      <a:r>
                        <a:rPr lang="es-CL" sz="1100" noProof="0" dirty="0">
                          <a:solidFill>
                            <a:schemeClr val="bg2">
                              <a:lumMod val="25000"/>
                            </a:schemeClr>
                          </a:solidFill>
                        </a:rPr>
                        <a:t>Maipú · Cathy Barriga</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rPr>
                        <a:t>$32.884.000.000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297180">
                <a:tc>
                  <a:txBody>
                    <a:bodyPr/>
                    <a:lstStyle/>
                    <a:p>
                      <a:pPr marL="0" indent="0">
                        <a:buNone/>
                      </a:pPr>
                      <a:r>
                        <a:rPr lang="es-CL" sz="1100" noProof="0" dirty="0">
                          <a:solidFill>
                            <a:schemeClr val="bg2">
                              <a:lumMod val="25000"/>
                            </a:schemeClr>
                          </a:solidFill>
                        </a:rPr>
                        <a:t>Peñalolén · C. Leitao</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rPr>
                        <a:t>$16.318.389.000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297180">
                <a:tc>
                  <a:txBody>
                    <a:bodyPr/>
                    <a:lstStyle/>
                    <a:p>
                      <a:pPr marL="0" indent="0">
                        <a:buNone/>
                      </a:pPr>
                      <a:r>
                        <a:rPr lang="es-CL" sz="1100" noProof="0" dirty="0">
                          <a:solidFill>
                            <a:schemeClr val="bg2">
                              <a:lumMod val="25000"/>
                            </a:schemeClr>
                          </a:solidFill>
                        </a:rPr>
                        <a:t>Coyhaique · C. Gatica</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rPr>
                        <a:t>$4.400.000.000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297180">
                <a:tc>
                  <a:txBody>
                    <a:bodyPr/>
                    <a:lstStyle/>
                    <a:p>
                      <a:pPr marL="0" indent="0">
                        <a:buNone/>
                      </a:pPr>
                      <a:r>
                        <a:rPr lang="es-CL" sz="1100" noProof="0" dirty="0">
                          <a:solidFill>
                            <a:schemeClr val="bg2">
                              <a:lumMod val="25000"/>
                            </a:schemeClr>
                          </a:solidFill>
                        </a:rPr>
                        <a:t>Chillán · Caso LED</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rPr>
                        <a:t>$4.000.000.000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297180">
                <a:tc>
                  <a:txBody>
                    <a:bodyPr/>
                    <a:lstStyle/>
                    <a:p>
                      <a:pPr marL="0" indent="0">
                        <a:buNone/>
                      </a:pPr>
                      <a:r>
                        <a:rPr lang="es-CL" sz="1100" noProof="0" dirty="0">
                          <a:solidFill>
                            <a:schemeClr val="bg2">
                              <a:lumMod val="25000"/>
                            </a:schemeClr>
                          </a:solidFill>
                        </a:rPr>
                        <a:t>Rancagua · J. R. Godoy</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rPr>
                        <a:t>$3.200.000.000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297180">
                <a:tc>
                  <a:txBody>
                    <a:bodyPr/>
                    <a:lstStyle/>
                    <a:p>
                      <a:pPr marL="0" indent="0">
                        <a:buNone/>
                      </a:pPr>
                      <a:r>
                        <a:rPr lang="es-CL" sz="1100" noProof="0" dirty="0">
                          <a:solidFill>
                            <a:schemeClr val="bg2">
                              <a:lumMod val="25000"/>
                            </a:schemeClr>
                          </a:solidFill>
                        </a:rPr>
                        <a:t>La Serena · Corporación</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rPr>
                        <a:t>$2.589.000.000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297180">
                <a:tc>
                  <a:txBody>
                    <a:bodyPr/>
                    <a:lstStyle/>
                    <a:p>
                      <a:pPr marL="0" indent="0">
                        <a:buNone/>
                      </a:pPr>
                      <a:r>
                        <a:rPr lang="es-CL" sz="1100" noProof="0" dirty="0">
                          <a:solidFill>
                            <a:schemeClr val="bg2">
                              <a:lumMod val="25000"/>
                            </a:schemeClr>
                          </a:solidFill>
                        </a:rPr>
                        <a:t>San Fernando · CORMUSAF</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rPr>
                        <a:t>$2.000.000.000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215583910"/>
                  </a:ext>
                </a:extLst>
              </a:tr>
              <a:tr h="297180">
                <a:tc>
                  <a:txBody>
                    <a:bodyPr/>
                    <a:lstStyle/>
                    <a:p>
                      <a:pPr marL="0" indent="0">
                        <a:buNone/>
                      </a:pPr>
                      <a:r>
                        <a:rPr lang="es-CL" sz="1100" noProof="0" dirty="0">
                          <a:solidFill>
                            <a:schemeClr val="bg2">
                              <a:lumMod val="25000"/>
                            </a:schemeClr>
                          </a:solidFill>
                        </a:rPr>
                        <a:t>Viña del Mar · Reconstrucción</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rPr>
                        <a:t>$1.800.000.000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297180">
                <a:tc>
                  <a:txBody>
                    <a:bodyPr/>
                    <a:lstStyle/>
                    <a:p>
                      <a:pPr marL="0" indent="0">
                        <a:buNone/>
                      </a:pPr>
                      <a:r>
                        <a:rPr lang="es-CL" sz="1100" noProof="0" dirty="0">
                          <a:solidFill>
                            <a:schemeClr val="bg2">
                              <a:lumMod val="25000"/>
                            </a:schemeClr>
                          </a:solidFill>
                        </a:rPr>
                        <a:t>Algarrobo · J. L. Yáñez</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rPr>
                        <a:t>$1.163.000.000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297180">
                <a:tc>
                  <a:txBody>
                    <a:bodyPr/>
                    <a:lstStyle/>
                    <a:p>
                      <a:pPr marL="0" indent="0">
                        <a:buNone/>
                      </a:pPr>
                      <a:r>
                        <a:rPr lang="es-CL" sz="1100" noProof="0" dirty="0">
                          <a:solidFill>
                            <a:schemeClr val="bg2">
                              <a:lumMod val="25000"/>
                            </a:schemeClr>
                          </a:solidFill>
                        </a:rPr>
                        <a:t>Chillán · Cuentas Corrientes</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rPr>
                        <a:t>$1.000.000.000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r h="297180">
                <a:tc>
                  <a:txBody>
                    <a:bodyPr/>
                    <a:lstStyle/>
                    <a:p>
                      <a:pPr marL="0" indent="0">
                        <a:buNone/>
                      </a:pPr>
                      <a:r>
                        <a:rPr lang="es-CL" sz="1100" noProof="0" dirty="0">
                          <a:solidFill>
                            <a:schemeClr val="bg2">
                              <a:lumMod val="25000"/>
                            </a:schemeClr>
                          </a:solidFill>
                        </a:rPr>
                        <a:t>Vitacura · R. Torrealba</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rPr>
                        <a:t>$761.000.000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1"/>
                  </a:ext>
                </a:extLst>
              </a:tr>
              <a:tr h="297180">
                <a:tc>
                  <a:txBody>
                    <a:bodyPr/>
                    <a:lstStyle/>
                    <a:p>
                      <a:pPr marL="0" indent="0">
                        <a:buNone/>
                      </a:pPr>
                      <a:r>
                        <a:rPr lang="es-CL" sz="1100" noProof="0" dirty="0">
                          <a:solidFill>
                            <a:schemeClr val="bg2">
                              <a:lumMod val="25000"/>
                            </a:schemeClr>
                          </a:solidFill>
                        </a:rPr>
                        <a:t>Recoleta · D. Jadue</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rPr>
                        <a:t>$646.000.000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2"/>
                  </a:ext>
                </a:extLst>
              </a:tr>
              <a:tr h="297180">
                <a:tc>
                  <a:txBody>
                    <a:bodyPr/>
                    <a:lstStyle/>
                    <a:p>
                      <a:pPr marL="0" indent="0">
                        <a:buNone/>
                      </a:pPr>
                      <a:r>
                        <a:rPr lang="es-CL" sz="1100" noProof="0" dirty="0">
                          <a:solidFill>
                            <a:schemeClr val="bg2">
                              <a:lumMod val="25000"/>
                            </a:schemeClr>
                          </a:solidFill>
                        </a:rPr>
                        <a:t>Puerto Montt · DAEM</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rPr>
                        <a:t>$500.000.000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3"/>
                  </a:ext>
                </a:extLst>
              </a:tr>
              <a:tr h="297180">
                <a:tc>
                  <a:txBody>
                    <a:bodyPr/>
                    <a:lstStyle/>
                    <a:p>
                      <a:pPr marL="0" indent="0">
                        <a:buNone/>
                      </a:pPr>
                      <a:r>
                        <a:rPr lang="es-CL" sz="1100" noProof="0" dirty="0">
                          <a:solidFill>
                            <a:schemeClr val="bg2">
                              <a:lumMod val="25000"/>
                            </a:schemeClr>
                          </a:solidFill>
                        </a:rPr>
                        <a:t>Coyhaique · Exautoridades</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rPr>
                        <a:t>$400.000.000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4"/>
                  </a:ext>
                </a:extLst>
              </a:tr>
              <a:tr h="297180">
                <a:tc>
                  <a:txBody>
                    <a:bodyPr/>
                    <a:lstStyle/>
                    <a:p>
                      <a:pPr marL="0" indent="0">
                        <a:buNone/>
                      </a:pPr>
                      <a:r>
                        <a:rPr lang="es-CL" sz="1100" noProof="0" dirty="0">
                          <a:solidFill>
                            <a:schemeClr val="bg2">
                              <a:lumMod val="25000"/>
                            </a:schemeClr>
                          </a:solidFill>
                        </a:rPr>
                        <a:t>Graneros · Fundación municipal</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rPr>
                        <a:t>$358.000.000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5"/>
                  </a:ext>
                </a:extLst>
              </a:tr>
            </a:tbl>
          </a:graphicData>
        </a:graphic>
      </p:graphicFrame>
      <p:graphicFrame>
        <p:nvGraphicFramePr>
          <p:cNvPr id="33" name="Table 1"/>
          <p:cNvGraphicFramePr>
            <a:graphicFrameLocks noGrp="1"/>
          </p:cNvGraphicFramePr>
          <p:nvPr>
            <p:extLst>
              <p:ext uri="{D42A27DB-BD31-4B8C-83A1-F6EECF244321}">
                <p14:modId xmlns:p14="http://schemas.microsoft.com/office/powerpoint/2010/main" val="3753456481"/>
              </p:ext>
            </p:extLst>
          </p:nvPr>
        </p:nvGraphicFramePr>
        <p:xfrm>
          <a:off x="6236208" y="932688"/>
          <a:ext cx="5577840" cy="4754880"/>
        </p:xfrm>
        <a:graphic>
          <a:graphicData uri="http://schemas.openxmlformats.org/drawingml/2006/table">
            <a:tbl>
              <a:tblPr/>
              <a:tblGrid>
                <a:gridCol w="3520440">
                  <a:extLst>
                    <a:ext uri="{9D8B030D-6E8A-4147-A177-3AD203B41FA5}">
                      <a16:colId xmlns:a16="http://schemas.microsoft.com/office/drawing/2014/main" val="20000"/>
                    </a:ext>
                  </a:extLst>
                </a:gridCol>
                <a:gridCol w="2057400">
                  <a:extLst>
                    <a:ext uri="{9D8B030D-6E8A-4147-A177-3AD203B41FA5}">
                      <a16:colId xmlns:a16="http://schemas.microsoft.com/office/drawing/2014/main" val="20001"/>
                    </a:ext>
                  </a:extLst>
                </a:gridCol>
              </a:tblGrid>
              <a:tr h="297180">
                <a:tc>
                  <a:txBody>
                    <a:bodyPr/>
                    <a:lstStyle/>
                    <a:p>
                      <a:pPr marL="0" indent="0">
                        <a:buNone/>
                      </a:pPr>
                      <a:r>
                        <a:rPr lang="es-CL" sz="1250" b="1" noProof="0" dirty="0">
                          <a:solidFill>
                            <a:srgbClr val="12788A"/>
                          </a:solidFill>
                          <a:latin typeface="Calibri" pitchFamily="34" charset="0"/>
                          <a:ea typeface="Calibri" pitchFamily="34" charset="-122"/>
                          <a:cs typeface="Calibri" pitchFamily="34" charset="-120"/>
                        </a:rPr>
                        <a:t>Caso</a:t>
                      </a:r>
                      <a:endParaRPr lang="es-CL" sz="1250" noProof="0" dirty="0">
                        <a:solidFill>
                          <a:srgbClr val="12788A"/>
                        </a:solidFill>
                        <a:latin typeface="Calibri" charset="0"/>
                        <a:ea typeface="Calibri" charset="0"/>
                        <a:cs typeface="Calibri" charset="0"/>
                      </a:endParaRPr>
                    </a:p>
                  </a:txBody>
                  <a:tcPr marL="38100" marR="38100" marT="38100" marB="38100" anchor="ctr">
                    <a:lnL w="635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6350" cap="flat" cmpd="sng" algn="ctr">
                      <a:no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buNone/>
                      </a:pPr>
                      <a:r>
                        <a:rPr lang="es-CL" sz="1250" b="1" noProof="0" dirty="0">
                          <a:solidFill>
                            <a:srgbClr val="12788A"/>
                          </a:solidFill>
                          <a:latin typeface="Calibri" pitchFamily="34" charset="0"/>
                          <a:ea typeface="Calibri" pitchFamily="34" charset="-122"/>
                          <a:cs typeface="Calibri" pitchFamily="34" charset="-120"/>
                        </a:rPr>
                        <a:t>Monto</a:t>
                      </a:r>
                      <a:endParaRPr lang="es-CL" sz="1250" noProof="0" dirty="0">
                        <a:solidFill>
                          <a:srgbClr val="12788A"/>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6350" cap="flat" cmpd="sng" algn="ctr">
                      <a:no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297180">
                <a:tc>
                  <a:txBody>
                    <a:bodyPr/>
                    <a:lstStyle/>
                    <a:p>
                      <a:pPr marL="0" indent="0">
                        <a:buNone/>
                      </a:pPr>
                      <a:r>
                        <a:rPr lang="es-CL" sz="1100" noProof="0" dirty="0">
                          <a:solidFill>
                            <a:schemeClr val="bg2">
                              <a:lumMod val="25000"/>
                            </a:schemeClr>
                          </a:solidFill>
                          <a:latin typeface="Calibri" pitchFamily="34" charset="0"/>
                          <a:ea typeface="Calibri" pitchFamily="34" charset="-122"/>
                          <a:cs typeface="Calibri" pitchFamily="34" charset="-120"/>
                        </a:rPr>
                        <a:t>Tierra Amarilla · Tres Montes</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635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latin typeface="Calibri" pitchFamily="34" charset="0"/>
                          <a:ea typeface="Calibri" pitchFamily="34" charset="-122"/>
                          <a:cs typeface="Calibri" pitchFamily="34" charset="-120"/>
                        </a:rPr>
                        <a:t>$300.000.000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297180">
                <a:tc>
                  <a:txBody>
                    <a:bodyPr/>
                    <a:lstStyle/>
                    <a:p>
                      <a:pPr marL="0" indent="0">
                        <a:buNone/>
                      </a:pPr>
                      <a:r>
                        <a:rPr lang="es-CL" sz="1100" noProof="0" dirty="0">
                          <a:solidFill>
                            <a:schemeClr val="bg2">
                              <a:lumMod val="25000"/>
                            </a:schemeClr>
                          </a:solidFill>
                          <a:latin typeface="Calibri" pitchFamily="34" charset="0"/>
                          <a:ea typeface="Calibri" pitchFamily="34" charset="-122"/>
                          <a:cs typeface="Calibri" pitchFamily="34" charset="-120"/>
                        </a:rPr>
                        <a:t>Tierra Amarilla · Caso Cordeta</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635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latin typeface="Calibri" pitchFamily="34" charset="0"/>
                          <a:ea typeface="Calibri" pitchFamily="34" charset="-122"/>
                          <a:cs typeface="Calibri" pitchFamily="34" charset="-120"/>
                        </a:rPr>
                        <a:t>$300.000.000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297180">
                <a:tc>
                  <a:txBody>
                    <a:bodyPr/>
                    <a:lstStyle/>
                    <a:p>
                      <a:pPr marL="0" indent="0">
                        <a:buNone/>
                      </a:pPr>
                      <a:r>
                        <a:rPr lang="es-CL" sz="1100" noProof="0" dirty="0">
                          <a:solidFill>
                            <a:schemeClr val="bg2">
                              <a:lumMod val="25000"/>
                            </a:schemeClr>
                          </a:solidFill>
                          <a:latin typeface="Calibri" pitchFamily="34" charset="0"/>
                          <a:ea typeface="Calibri" pitchFamily="34" charset="-122"/>
                          <a:cs typeface="Calibri" pitchFamily="34" charset="-120"/>
                        </a:rPr>
                        <a:t>Copiapó · M. </a:t>
                      </a:r>
                      <a:r>
                        <a:rPr lang="es-CL" sz="1100" noProof="0" dirty="0" err="1">
                          <a:solidFill>
                            <a:schemeClr val="bg2">
                              <a:lumMod val="25000"/>
                            </a:schemeClr>
                          </a:solidFill>
                          <a:latin typeface="Calibri" pitchFamily="34" charset="0"/>
                          <a:ea typeface="Calibri" pitchFamily="34" charset="-122"/>
                          <a:cs typeface="Calibri" pitchFamily="34" charset="-120"/>
                        </a:rPr>
                        <a:t>Cicardini</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635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latin typeface="Calibri" pitchFamily="34" charset="0"/>
                          <a:ea typeface="Calibri" pitchFamily="34" charset="-122"/>
                          <a:cs typeface="Calibri" pitchFamily="34" charset="-120"/>
                        </a:rPr>
                        <a:t>$187.062.206</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r h="297180">
                <a:tc>
                  <a:txBody>
                    <a:bodyPr/>
                    <a:lstStyle/>
                    <a:p>
                      <a:pPr marL="0" indent="0">
                        <a:buNone/>
                      </a:pPr>
                      <a:r>
                        <a:rPr lang="es-CL" sz="1100" noProof="0" dirty="0">
                          <a:solidFill>
                            <a:schemeClr val="bg2">
                              <a:lumMod val="25000"/>
                            </a:schemeClr>
                          </a:solidFill>
                          <a:latin typeface="Calibri" pitchFamily="34" charset="0"/>
                          <a:ea typeface="Calibri" pitchFamily="34" charset="-122"/>
                          <a:cs typeface="Calibri" pitchFamily="34" charset="-120"/>
                        </a:rPr>
                        <a:t>Alto Hospicio · Exfuncionarios</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635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latin typeface="Calibri" pitchFamily="34" charset="0"/>
                          <a:ea typeface="Calibri" pitchFamily="34" charset="-122"/>
                          <a:cs typeface="Calibri" pitchFamily="34" charset="-120"/>
                        </a:rPr>
                        <a:t>$183.000.000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4"/>
                  </a:ext>
                </a:extLst>
              </a:tr>
              <a:tr h="297180">
                <a:tc>
                  <a:txBody>
                    <a:bodyPr/>
                    <a:lstStyle/>
                    <a:p>
                      <a:pPr marL="0" indent="0">
                        <a:buNone/>
                      </a:pPr>
                      <a:r>
                        <a:rPr lang="es-CL" sz="1100" noProof="0" dirty="0">
                          <a:solidFill>
                            <a:schemeClr val="bg2">
                              <a:lumMod val="25000"/>
                            </a:schemeClr>
                          </a:solidFill>
                          <a:latin typeface="Calibri" pitchFamily="34" charset="0"/>
                          <a:ea typeface="Calibri" pitchFamily="34" charset="-122"/>
                          <a:cs typeface="Calibri" pitchFamily="34" charset="-120"/>
                        </a:rPr>
                        <a:t>Río Bueno · L. Reyes</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635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latin typeface="Calibri" pitchFamily="34" charset="0"/>
                          <a:ea typeface="Calibri" pitchFamily="34" charset="-122"/>
                          <a:cs typeface="Calibri" pitchFamily="34" charset="-120"/>
                        </a:rPr>
                        <a:t>$174.000.000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5"/>
                  </a:ext>
                </a:extLst>
              </a:tr>
              <a:tr h="297180">
                <a:tc>
                  <a:txBody>
                    <a:bodyPr/>
                    <a:lstStyle/>
                    <a:p>
                      <a:pPr marL="0" indent="0">
                        <a:buNone/>
                      </a:pPr>
                      <a:r>
                        <a:rPr lang="es-CL" sz="1100" noProof="0" dirty="0">
                          <a:solidFill>
                            <a:schemeClr val="bg2">
                              <a:lumMod val="25000"/>
                            </a:schemeClr>
                          </a:solidFill>
                          <a:latin typeface="Calibri" pitchFamily="34" charset="0"/>
                          <a:ea typeface="Calibri" pitchFamily="34" charset="-122"/>
                          <a:cs typeface="Calibri" pitchFamily="34" charset="-120"/>
                        </a:rPr>
                        <a:t>Peñalolén · Juzgado P. Local</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635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latin typeface="Calibri" pitchFamily="34" charset="0"/>
                          <a:ea typeface="Calibri" pitchFamily="34" charset="-122"/>
                          <a:cs typeface="Calibri" pitchFamily="34" charset="-120"/>
                        </a:rPr>
                        <a:t>$150.000.000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6"/>
                  </a:ext>
                </a:extLst>
              </a:tr>
              <a:tr h="297180">
                <a:tc>
                  <a:txBody>
                    <a:bodyPr/>
                    <a:lstStyle/>
                    <a:p>
                      <a:pPr marL="0" indent="0">
                        <a:buNone/>
                      </a:pPr>
                      <a:r>
                        <a:rPr lang="es-CL" sz="1100" noProof="0" dirty="0">
                          <a:solidFill>
                            <a:schemeClr val="bg2">
                              <a:lumMod val="25000"/>
                            </a:schemeClr>
                          </a:solidFill>
                          <a:latin typeface="Calibri" pitchFamily="34" charset="0"/>
                          <a:ea typeface="Calibri" pitchFamily="34" charset="-122"/>
                          <a:cs typeface="Calibri" pitchFamily="34" charset="-120"/>
                        </a:rPr>
                        <a:t>Maipú · J. Lavín León</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635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latin typeface="Calibri" pitchFamily="34" charset="0"/>
                          <a:ea typeface="Calibri" pitchFamily="34" charset="-122"/>
                          <a:cs typeface="Calibri" pitchFamily="34" charset="-120"/>
                        </a:rPr>
                        <a:t>$104.000.000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7"/>
                  </a:ext>
                </a:extLst>
              </a:tr>
              <a:tr h="297180">
                <a:tc>
                  <a:txBody>
                    <a:bodyPr/>
                    <a:lstStyle/>
                    <a:p>
                      <a:pPr marL="0" indent="0">
                        <a:buNone/>
                      </a:pPr>
                      <a:r>
                        <a:rPr lang="es-CL" sz="1100" noProof="0" dirty="0">
                          <a:solidFill>
                            <a:schemeClr val="bg2">
                              <a:lumMod val="25000"/>
                            </a:schemeClr>
                          </a:solidFill>
                          <a:latin typeface="Calibri" pitchFamily="34" charset="0"/>
                          <a:ea typeface="Calibri" pitchFamily="34" charset="-122"/>
                          <a:cs typeface="Calibri" pitchFamily="34" charset="-120"/>
                        </a:rPr>
                        <a:t>Ñuñoa · E. Ríos</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635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latin typeface="Calibri" pitchFamily="34" charset="0"/>
                          <a:ea typeface="Calibri" pitchFamily="34" charset="-122"/>
                          <a:cs typeface="Calibri" pitchFamily="34" charset="-120"/>
                        </a:rPr>
                        <a:t>$102.052.446</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8"/>
                  </a:ext>
                </a:extLst>
              </a:tr>
              <a:tr h="297180">
                <a:tc>
                  <a:txBody>
                    <a:bodyPr/>
                    <a:lstStyle/>
                    <a:p>
                      <a:pPr marL="0" indent="0">
                        <a:buNone/>
                      </a:pPr>
                      <a:r>
                        <a:rPr lang="es-CL" sz="1100" noProof="0" dirty="0">
                          <a:solidFill>
                            <a:schemeClr val="bg2">
                              <a:lumMod val="25000"/>
                            </a:schemeClr>
                          </a:solidFill>
                          <a:latin typeface="Calibri" pitchFamily="34" charset="0"/>
                          <a:ea typeface="Calibri" pitchFamily="34" charset="-122"/>
                          <a:cs typeface="Calibri" pitchFamily="34" charset="-120"/>
                        </a:rPr>
                        <a:t>Maipú · Robo en Tesorería</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635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latin typeface="Calibri" pitchFamily="34" charset="0"/>
                          <a:ea typeface="Calibri" pitchFamily="34" charset="-122"/>
                          <a:cs typeface="Calibri" pitchFamily="34" charset="-120"/>
                        </a:rPr>
                        <a:t>$78.000.000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9"/>
                  </a:ext>
                </a:extLst>
              </a:tr>
              <a:tr h="297180">
                <a:tc>
                  <a:txBody>
                    <a:bodyPr/>
                    <a:lstStyle/>
                    <a:p>
                      <a:pPr marL="0" indent="0">
                        <a:buNone/>
                      </a:pPr>
                      <a:r>
                        <a:rPr lang="es-CL" sz="1100" noProof="0" dirty="0">
                          <a:solidFill>
                            <a:schemeClr val="bg2">
                              <a:lumMod val="25000"/>
                            </a:schemeClr>
                          </a:solidFill>
                          <a:latin typeface="Calibri" pitchFamily="34" charset="0"/>
                          <a:ea typeface="Calibri" pitchFamily="34" charset="-122"/>
                          <a:cs typeface="Calibri" pitchFamily="34" charset="-120"/>
                        </a:rPr>
                        <a:t>Coronel · Coimas</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635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latin typeface="Calibri" pitchFamily="34" charset="0"/>
                          <a:ea typeface="Calibri" pitchFamily="34" charset="-122"/>
                          <a:cs typeface="Calibri" pitchFamily="34" charset="-120"/>
                        </a:rPr>
                        <a:t>$60.000.000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0"/>
                  </a:ext>
                </a:extLst>
              </a:tr>
              <a:tr h="297180">
                <a:tc>
                  <a:txBody>
                    <a:bodyPr/>
                    <a:lstStyle/>
                    <a:p>
                      <a:pPr marL="0" indent="0">
                        <a:buNone/>
                      </a:pPr>
                      <a:r>
                        <a:rPr lang="es-CL" sz="1100" noProof="0" dirty="0">
                          <a:solidFill>
                            <a:schemeClr val="bg2">
                              <a:lumMod val="25000"/>
                            </a:schemeClr>
                          </a:solidFill>
                          <a:latin typeface="Calibri" pitchFamily="34" charset="0"/>
                          <a:ea typeface="Calibri" pitchFamily="34" charset="-122"/>
                          <a:cs typeface="Calibri" pitchFamily="34" charset="-120"/>
                        </a:rPr>
                        <a:t>Rancagua · Juicio de cuentas</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635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latin typeface="Calibri" pitchFamily="34" charset="0"/>
                          <a:ea typeface="Calibri" pitchFamily="34" charset="-122"/>
                          <a:cs typeface="Calibri" pitchFamily="34" charset="-120"/>
                        </a:rPr>
                        <a:t>$23.908.848</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1"/>
                  </a:ext>
                </a:extLst>
              </a:tr>
              <a:tr h="297180">
                <a:tc>
                  <a:txBody>
                    <a:bodyPr/>
                    <a:lstStyle/>
                    <a:p>
                      <a:pPr marL="0" indent="0">
                        <a:buNone/>
                      </a:pPr>
                      <a:r>
                        <a:rPr lang="es-CL" sz="1100" noProof="0" dirty="0">
                          <a:solidFill>
                            <a:schemeClr val="bg2">
                              <a:lumMod val="25000"/>
                            </a:schemeClr>
                          </a:solidFill>
                          <a:latin typeface="Calibri" pitchFamily="34" charset="0"/>
                          <a:ea typeface="Calibri" pitchFamily="34" charset="-122"/>
                          <a:cs typeface="Calibri" pitchFamily="34" charset="-120"/>
                        </a:rPr>
                        <a:t>Perquenco · Bomberos</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635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latin typeface="Calibri" pitchFamily="34" charset="0"/>
                          <a:ea typeface="Calibri" pitchFamily="34" charset="-122"/>
                          <a:cs typeface="Calibri" pitchFamily="34" charset="-120"/>
                        </a:rPr>
                        <a:t>$13.000.000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2"/>
                  </a:ext>
                </a:extLst>
              </a:tr>
              <a:tr h="297180">
                <a:tc>
                  <a:txBody>
                    <a:bodyPr/>
                    <a:lstStyle/>
                    <a:p>
                      <a:pPr marL="0" indent="0">
                        <a:buNone/>
                      </a:pPr>
                      <a:r>
                        <a:rPr lang="es-CL" sz="1100" noProof="0" dirty="0">
                          <a:solidFill>
                            <a:schemeClr val="bg2">
                              <a:lumMod val="25000"/>
                            </a:schemeClr>
                          </a:solidFill>
                          <a:latin typeface="Calibri" pitchFamily="34" charset="0"/>
                          <a:ea typeface="Calibri" pitchFamily="34" charset="-122"/>
                          <a:cs typeface="Calibri" pitchFamily="34" charset="-120"/>
                        </a:rPr>
                        <a:t>Chonchi · Licencias</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635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latin typeface="Calibri" pitchFamily="34" charset="0"/>
                          <a:ea typeface="Calibri" pitchFamily="34" charset="-122"/>
                          <a:cs typeface="Calibri" pitchFamily="34" charset="-120"/>
                        </a:rPr>
                        <a:t>$9.093.096</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3"/>
                  </a:ext>
                </a:extLst>
              </a:tr>
              <a:tr h="297180">
                <a:tc>
                  <a:txBody>
                    <a:bodyPr/>
                    <a:lstStyle/>
                    <a:p>
                      <a:pPr marL="0" indent="0">
                        <a:buNone/>
                      </a:pPr>
                      <a:r>
                        <a:rPr lang="es-CL" sz="1100" noProof="0" dirty="0">
                          <a:solidFill>
                            <a:schemeClr val="bg2">
                              <a:lumMod val="25000"/>
                            </a:schemeClr>
                          </a:solidFill>
                          <a:latin typeface="Calibri" pitchFamily="34" charset="0"/>
                          <a:ea typeface="Calibri" pitchFamily="34" charset="-122"/>
                          <a:cs typeface="Calibri" pitchFamily="34" charset="-120"/>
                        </a:rPr>
                        <a:t>Coyhaique · Licencias de conducir</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635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latin typeface="Calibri" pitchFamily="34" charset="0"/>
                          <a:ea typeface="Calibri" pitchFamily="34" charset="-122"/>
                          <a:cs typeface="Calibri" pitchFamily="34" charset="-120"/>
                        </a:rPr>
                        <a:t>$8.000.000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12700" cap="flat" cmpd="sng" algn="ctr">
                      <a:solidFill>
                        <a:srgbClr val="12788A"/>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4"/>
                  </a:ext>
                </a:extLst>
              </a:tr>
              <a:tr h="297180">
                <a:tc>
                  <a:txBody>
                    <a:bodyPr/>
                    <a:lstStyle/>
                    <a:p>
                      <a:pPr marL="0" indent="0">
                        <a:buNone/>
                      </a:pPr>
                      <a:r>
                        <a:rPr lang="es-CL" sz="1100" noProof="0" dirty="0">
                          <a:solidFill>
                            <a:schemeClr val="bg2">
                              <a:lumMod val="25000"/>
                            </a:schemeClr>
                          </a:solidFill>
                          <a:latin typeface="Calibri" pitchFamily="34" charset="0"/>
                          <a:ea typeface="Calibri" pitchFamily="34" charset="-122"/>
                          <a:cs typeface="Calibri" pitchFamily="34" charset="-120"/>
                        </a:rPr>
                        <a:t>Puerto Varas · Concejal</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6350" cap="flat" cmpd="sng" algn="ctr">
                      <a:noFill/>
                      <a:prstDash val="solid"/>
                      <a:round/>
                      <a:headEnd type="none" w="med" len="med"/>
                      <a:tailEnd type="none" w="med" len="med"/>
                    </a:lnL>
                    <a:lnR w="12700" cap="flat" cmpd="sng" algn="ctr">
                      <a:solidFill>
                        <a:srgbClr val="12788A"/>
                      </a:solidFill>
                      <a:prstDash val="solid"/>
                      <a:round/>
                      <a:headEnd type="none" w="med" len="med"/>
                      <a:tailEnd type="none" w="med" len="med"/>
                    </a:lnR>
                    <a:lnT w="12700" cap="flat" cmpd="sng" algn="ctr">
                      <a:solidFill>
                        <a:srgbClr val="12788A"/>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indent="0" algn="r">
                        <a:buNone/>
                      </a:pPr>
                      <a:r>
                        <a:rPr lang="es-CL" sz="1100" noProof="0" dirty="0">
                          <a:solidFill>
                            <a:schemeClr val="bg2">
                              <a:lumMod val="25000"/>
                            </a:schemeClr>
                          </a:solidFill>
                          <a:latin typeface="Calibri" pitchFamily="34" charset="0"/>
                          <a:ea typeface="Calibri" pitchFamily="34" charset="-122"/>
                          <a:cs typeface="Calibri" pitchFamily="34" charset="-120"/>
                        </a:rPr>
                        <a:t>$300.000</a:t>
                      </a:r>
                      <a:endParaRPr lang="es-CL" sz="1100" noProof="0" dirty="0">
                        <a:solidFill>
                          <a:schemeClr val="bg2">
                            <a:lumMod val="25000"/>
                          </a:schemeClr>
                        </a:solidFill>
                        <a:latin typeface="Calibri" charset="0"/>
                        <a:ea typeface="Calibri" charset="0"/>
                        <a:cs typeface="Calibri" charset="0"/>
                      </a:endParaRPr>
                    </a:p>
                  </a:txBody>
                  <a:tcPr marL="38100" marR="38100" marT="38100" marB="38100" anchor="ctr">
                    <a:lnL w="12700" cap="flat" cmpd="sng" algn="ctr">
                      <a:solidFill>
                        <a:srgbClr val="12788A"/>
                      </a:solidFill>
                      <a:prstDash val="solid"/>
                      <a:round/>
                      <a:headEnd type="none" w="med" len="med"/>
                      <a:tailEnd type="none" w="med" len="med"/>
                    </a:lnL>
                    <a:lnR w="6350" cap="flat" cmpd="sng" algn="ctr">
                      <a:noFill/>
                      <a:prstDash val="solid"/>
                      <a:round/>
                      <a:headEnd type="none" w="med" len="med"/>
                      <a:tailEnd type="none" w="med" len="med"/>
                    </a:lnR>
                    <a:lnT w="12700" cap="flat" cmpd="sng" algn="ctr">
                      <a:solidFill>
                        <a:srgbClr val="12788A"/>
                      </a:solidFill>
                      <a:prstDash val="solid"/>
                      <a:round/>
                      <a:headEnd type="none" w="med" len="med"/>
                      <a:tailEnd type="none" w="med" len="med"/>
                    </a:lnT>
                    <a:lnB w="635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15"/>
                  </a:ext>
                </a:extLst>
              </a:tr>
            </a:tbl>
          </a:graphicData>
        </a:graphic>
      </p:graphicFrame>
      <p:sp>
        <p:nvSpPr>
          <p:cNvPr id="5" name="Text 1"/>
          <p:cNvSpPr/>
          <p:nvPr/>
        </p:nvSpPr>
        <p:spPr>
          <a:xfrm>
            <a:off x="104157" y="5787767"/>
            <a:ext cx="7664821" cy="566928"/>
          </a:xfrm>
          <a:prstGeom prst="rect">
            <a:avLst/>
          </a:prstGeom>
          <a:noFill/>
          <a:ln/>
        </p:spPr>
        <p:txBody>
          <a:bodyPr wrap="square" lIns="0" tIns="0" rIns="0" bIns="0" rtlCol="0" anchor="t"/>
          <a:lstStyle/>
          <a:p>
            <a:pPr>
              <a:lnSpc>
                <a:spcPts val="1400"/>
              </a:lnSpc>
            </a:pPr>
            <a:r>
              <a:rPr lang="es-CL" sz="900" b="1" dirty="0">
                <a:solidFill>
                  <a:schemeClr val="bg2">
                    <a:lumMod val="25000"/>
                  </a:schemeClr>
                </a:solidFill>
                <a:latin typeface="Calibri" pitchFamily="34" charset="0"/>
                <a:ea typeface="Calibri" pitchFamily="34" charset="-122"/>
                <a:cs typeface="Calibri" pitchFamily="34" charset="-120"/>
              </a:rPr>
              <a:t>En el cuadro existen dos sentencias: el exalcalde de Rancagua </a:t>
            </a:r>
            <a:r>
              <a:rPr lang="es-CL" sz="900" b="1" dirty="0">
                <a:solidFill>
                  <a:schemeClr val="bg2">
                    <a:lumMod val="25000"/>
                  </a:schemeClr>
                </a:solidFill>
              </a:rPr>
              <a:t>Juan Ramón Godoy </a:t>
            </a:r>
            <a:r>
              <a:rPr lang="es-CL" sz="900" b="1" dirty="0">
                <a:solidFill>
                  <a:schemeClr val="bg2">
                    <a:lumMod val="25000"/>
                  </a:schemeClr>
                </a:solidFill>
                <a:latin typeface="Calibri" pitchFamily="34" charset="0"/>
                <a:ea typeface="Calibri" pitchFamily="34" charset="-122"/>
                <a:cs typeface="Calibri" pitchFamily="34" charset="-120"/>
              </a:rPr>
              <a:t>, y el administrador municipal de Tierra Amarilla, </a:t>
            </a:r>
            <a:r>
              <a:rPr lang="es-CL" sz="900" b="1" dirty="0">
                <a:solidFill>
                  <a:schemeClr val="bg2">
                    <a:lumMod val="25000"/>
                  </a:schemeClr>
                </a:solidFill>
              </a:rPr>
              <a:t>Jaime Bahamondes Cabrera.</a:t>
            </a:r>
            <a:endParaRPr lang="es-CL" sz="900" b="1" noProof="0" dirty="0">
              <a:solidFill>
                <a:schemeClr val="bg2">
                  <a:lumMod val="25000"/>
                </a:schemeClr>
              </a:solidFill>
              <a:latin typeface="Calibri" pitchFamily="34" charset="0"/>
              <a:ea typeface="Calibri" pitchFamily="34" charset="-122"/>
              <a:cs typeface="Calibri" pitchFamily="34" charset="-120"/>
            </a:endParaRPr>
          </a:p>
          <a:p>
            <a:pPr marL="0" indent="0" algn="l">
              <a:lnSpc>
                <a:spcPts val="1400"/>
              </a:lnSpc>
              <a:buNone/>
            </a:pPr>
            <a:r>
              <a:rPr lang="es-CL" sz="900" noProof="0" dirty="0">
                <a:solidFill>
                  <a:schemeClr val="bg2">
                    <a:lumMod val="25000"/>
                  </a:schemeClr>
                </a:solidFill>
                <a:latin typeface="Calibri" pitchFamily="34" charset="0"/>
                <a:ea typeface="Calibri" pitchFamily="34" charset="-122"/>
                <a:cs typeface="Calibri" pitchFamily="34" charset="-120"/>
              </a:rPr>
              <a:t>*Otros 16 casos del período no tienen cifra pública asociada. </a:t>
            </a:r>
          </a:p>
          <a:p>
            <a:pPr marL="0" indent="0" algn="l">
              <a:lnSpc>
                <a:spcPts val="1400"/>
              </a:lnSpc>
              <a:buNone/>
            </a:pPr>
            <a:r>
              <a:rPr lang="es-CL" sz="900" noProof="0" dirty="0">
                <a:solidFill>
                  <a:schemeClr val="bg2">
                    <a:lumMod val="25000"/>
                  </a:schemeClr>
                </a:solidFill>
                <a:latin typeface="Calibri" pitchFamily="34" charset="0"/>
                <a:ea typeface="Calibri" pitchFamily="34" charset="-122"/>
                <a:cs typeface="Calibri" pitchFamily="34" charset="-120"/>
              </a:rPr>
              <a:t>Los montos corresponden a lo reportado por la prensa y a denuncias judiciales que se encuentran en investigación</a:t>
            </a:r>
            <a:r>
              <a:rPr lang="es-CL" sz="900" dirty="0">
                <a:solidFill>
                  <a:schemeClr val="bg2">
                    <a:lumMod val="25000"/>
                  </a:schemeClr>
                </a:solidFill>
                <a:latin typeface="Calibri" pitchFamily="34" charset="0"/>
                <a:ea typeface="Calibri" pitchFamily="34" charset="-122"/>
                <a:cs typeface="Calibri" pitchFamily="34" charset="-120"/>
              </a:rPr>
              <a: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3418801" y="322383"/>
            <a:ext cx="5354398" cy="521677"/>
          </a:xfrm>
          <a:prstGeom prst="rect">
            <a:avLst/>
          </a:prstGeom>
          <a:noFill/>
          <a:ln/>
        </p:spPr>
        <p:txBody>
          <a:bodyPr wrap="square" lIns="0" tIns="0" rIns="0" bIns="0" rtlCol="0" anchor="ctr"/>
          <a:lstStyle/>
          <a:p>
            <a:pPr marL="0" indent="0" algn="ctr">
              <a:buNone/>
            </a:pPr>
            <a:r>
              <a:rPr lang="es-CL" sz="2400" b="1" noProof="0" dirty="0">
                <a:solidFill>
                  <a:srgbClr val="12788A"/>
                </a:solidFill>
                <a:latin typeface="Calibri" pitchFamily="34" charset="0"/>
                <a:ea typeface="Calibri" pitchFamily="34" charset="-122"/>
                <a:cs typeface="Calibri" pitchFamily="34" charset="-120"/>
              </a:rPr>
              <a:t>SITUACIÓN JUDICIAL DE LAS DENUNCIAS</a:t>
            </a:r>
            <a:endParaRPr lang="es-CL" sz="2400" noProof="0" dirty="0">
              <a:solidFill>
                <a:srgbClr val="12788A"/>
              </a:solidFill>
            </a:endParaRPr>
          </a:p>
        </p:txBody>
      </p:sp>
      <p:graphicFrame>
        <p:nvGraphicFramePr>
          <p:cNvPr id="3" name="Chart 0"/>
          <p:cNvGraphicFramePr/>
          <p:nvPr>
            <p:extLst>
              <p:ext uri="{D42A27DB-BD31-4B8C-83A1-F6EECF244321}">
                <p14:modId xmlns:p14="http://schemas.microsoft.com/office/powerpoint/2010/main" val="2819167492"/>
              </p:ext>
            </p:extLst>
          </p:nvPr>
        </p:nvGraphicFramePr>
        <p:xfrm>
          <a:off x="457200" y="1051560"/>
          <a:ext cx="6949440" cy="457200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 1"/>
          <p:cNvSpPr/>
          <p:nvPr/>
        </p:nvSpPr>
        <p:spPr>
          <a:xfrm>
            <a:off x="7635240" y="1508760"/>
            <a:ext cx="4114800" cy="4023360"/>
          </a:xfrm>
          <a:prstGeom prst="rect">
            <a:avLst/>
          </a:prstGeom>
          <a:noFill/>
          <a:ln/>
        </p:spPr>
        <p:txBody>
          <a:bodyPr wrap="square" rtlCol="0" anchor="t"/>
          <a:lstStyle/>
          <a:p>
            <a:pPr marL="342900" indent="-342900">
              <a:lnSpc>
                <a:spcPts val="2000"/>
              </a:lnSpc>
              <a:spcAft>
                <a:spcPts val="1400"/>
              </a:spcAft>
              <a:buClr>
                <a:srgbClr val="12788A"/>
              </a:buClr>
              <a:buSzPct val="100000"/>
              <a:buFont typeface="Wingdings" pitchFamily="2" charset="2"/>
              <a:buChar char="§"/>
            </a:pPr>
            <a:r>
              <a:rPr lang="es-CL" sz="1400" noProof="0" dirty="0">
                <a:solidFill>
                  <a:schemeClr val="bg2">
                    <a:lumMod val="25000"/>
                  </a:schemeClr>
                </a:solidFill>
                <a:latin typeface="Calibri" pitchFamily="34" charset="0"/>
                <a:ea typeface="Calibri" pitchFamily="34" charset="-122"/>
                <a:cs typeface="Calibri" pitchFamily="34" charset="-120"/>
              </a:rPr>
              <a:t>Seis de cada diez publicaciones tratan de causas que ya pasaron el umbral de la formalización: no son denuncias sin sustento.</a:t>
            </a:r>
            <a:endParaRPr lang="es-CL" sz="1400" noProof="0" dirty="0">
              <a:solidFill>
                <a:schemeClr val="bg2">
                  <a:lumMod val="25000"/>
                </a:schemeClr>
              </a:solidFill>
            </a:endParaRPr>
          </a:p>
          <a:p>
            <a:pPr marL="342900" indent="-342900">
              <a:lnSpc>
                <a:spcPct val="100000"/>
              </a:lnSpc>
              <a:spcAft>
                <a:spcPts val="1400"/>
              </a:spcAft>
              <a:buClr>
                <a:srgbClr val="12788A"/>
              </a:buClr>
              <a:buSzPct val="100000"/>
              <a:buFont typeface="Wingdings" pitchFamily="2" charset="2"/>
              <a:buChar char="§"/>
            </a:pPr>
            <a:r>
              <a:rPr lang="es-CL" sz="1400" noProof="0" dirty="0">
                <a:solidFill>
                  <a:schemeClr val="bg2">
                    <a:lumMod val="25000"/>
                  </a:schemeClr>
                </a:solidFill>
              </a:rPr>
              <a:t>Los condenados durante el periodo </a:t>
            </a:r>
            <a:r>
              <a:rPr lang="es-CL" sz="1400" dirty="0">
                <a:solidFill>
                  <a:schemeClr val="bg2">
                    <a:lumMod val="25000"/>
                  </a:schemeClr>
                </a:solidFill>
              </a:rPr>
              <a:t>son Juan Ramón Godoy, exalcalde de Rancagua, y</a:t>
            </a:r>
            <a:r>
              <a:rPr lang="es-CL" sz="1400" noProof="0" dirty="0">
                <a:solidFill>
                  <a:schemeClr val="bg2">
                    <a:lumMod val="25000"/>
                  </a:schemeClr>
                </a:solidFill>
              </a:rPr>
              <a:t> Jaime Bahamondes Cabrera, exadministrador municipal de Tierra Amarilla.</a:t>
            </a:r>
          </a:p>
          <a:p>
            <a:pPr marL="342900" indent="-342900">
              <a:lnSpc>
                <a:spcPts val="2000"/>
              </a:lnSpc>
              <a:spcAft>
                <a:spcPts val="1400"/>
              </a:spcAft>
              <a:buClr>
                <a:srgbClr val="12788A"/>
              </a:buClr>
              <a:buSzPct val="100000"/>
              <a:buFont typeface="Wingdings" pitchFamily="2" charset="2"/>
              <a:buChar char="§"/>
            </a:pPr>
            <a:r>
              <a:rPr lang="es-CL" sz="1400" noProof="0" dirty="0">
                <a:solidFill>
                  <a:schemeClr val="bg2">
                    <a:lumMod val="25000"/>
                  </a:schemeClr>
                </a:solidFill>
                <a:latin typeface="Calibri" pitchFamily="34" charset="0"/>
                <a:ea typeface="Calibri" pitchFamily="34" charset="-122"/>
                <a:cs typeface="Calibri" pitchFamily="34" charset="-120"/>
              </a:rPr>
              <a:t>Julio de 2026 marca un cambio de fase: por primera vez la mitad de las notas del mes informa sentencias en lugar de acusaciones.</a:t>
            </a:r>
            <a:endParaRPr lang="es-CL" sz="1400" noProof="0" dirty="0">
              <a:solidFill>
                <a:schemeClr val="bg2">
                  <a:lumMod val="25000"/>
                </a:schemeClr>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2973324" y="304303"/>
            <a:ext cx="6245352" cy="548640"/>
          </a:xfrm>
          <a:prstGeom prst="rect">
            <a:avLst/>
          </a:prstGeom>
          <a:noFill/>
          <a:ln/>
        </p:spPr>
        <p:txBody>
          <a:bodyPr wrap="square" lIns="0" tIns="0" rIns="0" bIns="0" rtlCol="0" anchor="ctr"/>
          <a:lstStyle/>
          <a:p>
            <a:pPr marL="0" indent="0" algn="ctr">
              <a:buNone/>
            </a:pPr>
            <a:r>
              <a:rPr lang="es-CL" sz="2400" b="1" noProof="0" dirty="0">
                <a:solidFill>
                  <a:srgbClr val="12788A"/>
                </a:solidFill>
                <a:latin typeface="Calibri" pitchFamily="34" charset="0"/>
                <a:ea typeface="Calibri" pitchFamily="34" charset="-122"/>
                <a:cs typeface="Calibri" pitchFamily="34" charset="-120"/>
              </a:rPr>
              <a:t>COBERTURA </a:t>
            </a:r>
            <a:r>
              <a:rPr lang="es-CL" sz="2400" b="1" dirty="0">
                <a:solidFill>
                  <a:srgbClr val="12788A"/>
                </a:solidFill>
                <a:latin typeface="Calibri" pitchFamily="34" charset="0"/>
                <a:ea typeface="Calibri" pitchFamily="34" charset="-122"/>
                <a:cs typeface="Calibri" pitchFamily="34" charset="-120"/>
              </a:rPr>
              <a:t>DE</a:t>
            </a:r>
            <a:r>
              <a:rPr lang="es-CL" sz="2400" b="1" noProof="0" dirty="0">
                <a:solidFill>
                  <a:srgbClr val="12788A"/>
                </a:solidFill>
                <a:latin typeface="Calibri" pitchFamily="34" charset="0"/>
                <a:ea typeface="Calibri" pitchFamily="34" charset="-122"/>
                <a:cs typeface="Calibri" pitchFamily="34" charset="-120"/>
              </a:rPr>
              <a:t> CASOS POR PARTIDO POLÍTICO</a:t>
            </a:r>
            <a:endParaRPr lang="es-CL" sz="2400" noProof="0" dirty="0">
              <a:solidFill>
                <a:srgbClr val="12788A"/>
              </a:solidFill>
            </a:endParaRPr>
          </a:p>
        </p:txBody>
      </p:sp>
      <p:graphicFrame>
        <p:nvGraphicFramePr>
          <p:cNvPr id="3" name="Chart 0"/>
          <p:cNvGraphicFramePr/>
          <p:nvPr>
            <p:extLst>
              <p:ext uri="{D42A27DB-BD31-4B8C-83A1-F6EECF244321}">
                <p14:modId xmlns:p14="http://schemas.microsoft.com/office/powerpoint/2010/main" val="2186932302"/>
              </p:ext>
            </p:extLst>
          </p:nvPr>
        </p:nvGraphicFramePr>
        <p:xfrm>
          <a:off x="640080" y="1051560"/>
          <a:ext cx="10972800" cy="4389120"/>
        </p:xfrm>
        <a:graphic>
          <a:graphicData uri="http://schemas.openxmlformats.org/drawingml/2006/chart">
            <c:chart xmlns:c="http://schemas.openxmlformats.org/drawingml/2006/chart" xmlns:r="http://schemas.openxmlformats.org/officeDocument/2006/relationships" r:id="rId3"/>
          </a:graphicData>
        </a:graphic>
      </p:graphicFrame>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4032739" y="298939"/>
            <a:ext cx="4126523" cy="548640"/>
          </a:xfrm>
          <a:prstGeom prst="rect">
            <a:avLst/>
          </a:prstGeom>
          <a:noFill/>
          <a:ln/>
        </p:spPr>
        <p:txBody>
          <a:bodyPr wrap="square" lIns="0" tIns="0" rIns="0" bIns="0" rtlCol="0" anchor="ctr"/>
          <a:lstStyle/>
          <a:p>
            <a:pPr marL="0" indent="0" algn="ctr">
              <a:buNone/>
            </a:pPr>
            <a:r>
              <a:rPr lang="es-CL" sz="2400" b="1" noProof="0" dirty="0">
                <a:solidFill>
                  <a:srgbClr val="12788A"/>
                </a:solidFill>
                <a:latin typeface="Calibri" pitchFamily="34" charset="0"/>
                <a:ea typeface="Calibri" pitchFamily="34" charset="-122"/>
                <a:cs typeface="Calibri" pitchFamily="34" charset="-120"/>
              </a:rPr>
              <a:t>PUBLICACIONES POR COMUNA</a:t>
            </a:r>
            <a:endParaRPr lang="es-CL" sz="2400" noProof="0" dirty="0">
              <a:solidFill>
                <a:srgbClr val="12788A"/>
              </a:solidFill>
            </a:endParaRPr>
          </a:p>
        </p:txBody>
      </p:sp>
      <p:graphicFrame>
        <p:nvGraphicFramePr>
          <p:cNvPr id="3" name="Chart 0"/>
          <p:cNvGraphicFramePr/>
          <p:nvPr>
            <p:extLst>
              <p:ext uri="{D42A27DB-BD31-4B8C-83A1-F6EECF244321}">
                <p14:modId xmlns:p14="http://schemas.microsoft.com/office/powerpoint/2010/main" val="3481190029"/>
              </p:ext>
            </p:extLst>
          </p:nvPr>
        </p:nvGraphicFramePr>
        <p:xfrm>
          <a:off x="457200" y="960120"/>
          <a:ext cx="11274552" cy="443484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 1"/>
          <p:cNvSpPr/>
          <p:nvPr/>
        </p:nvSpPr>
        <p:spPr>
          <a:xfrm>
            <a:off x="434926" y="5834575"/>
            <a:ext cx="8908366" cy="386116"/>
          </a:xfrm>
          <a:prstGeom prst="rect">
            <a:avLst/>
          </a:prstGeom>
          <a:noFill/>
          <a:ln/>
        </p:spPr>
        <p:txBody>
          <a:bodyPr wrap="square" lIns="0" tIns="0" rIns="0" bIns="0" rtlCol="0" anchor="t"/>
          <a:lstStyle/>
          <a:p>
            <a:pPr marL="0" indent="0" algn="l">
              <a:lnSpc>
                <a:spcPts val="1400"/>
              </a:lnSpc>
              <a:buNone/>
            </a:pPr>
            <a:r>
              <a:rPr lang="es-CL" sz="1100" noProof="0" dirty="0">
                <a:solidFill>
                  <a:schemeClr val="bg2">
                    <a:lumMod val="25000"/>
                  </a:schemeClr>
                </a:solidFill>
                <a:latin typeface="Calibri" pitchFamily="34" charset="0"/>
                <a:ea typeface="Calibri" pitchFamily="34" charset="-122"/>
                <a:cs typeface="Calibri" pitchFamily="34" charset="-120"/>
              </a:rPr>
              <a:t>*Otras (1 nota cada una): Alto Hospicio, Antofagasta, Castro, Chonchi, Coronel, Graneros, La Granja, Las Condes, Linares, Llanquihue, Longaví y Colbún, Ñuñoa, Perquenco, Pucón, Puerto Varas, Requínoa y Viña del Mar.</a:t>
            </a:r>
            <a:endParaRPr lang="es-CL" sz="1100" noProof="0" dirty="0">
              <a:solidFill>
                <a:schemeClr val="bg2">
                  <a:lumMod val="25000"/>
                </a:schemeClr>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4572000" y="240323"/>
            <a:ext cx="4017966" cy="548640"/>
          </a:xfrm>
          <a:prstGeom prst="rect">
            <a:avLst/>
          </a:prstGeom>
          <a:noFill/>
          <a:ln/>
        </p:spPr>
        <p:txBody>
          <a:bodyPr wrap="square" lIns="0" tIns="0" rIns="0" bIns="0" rtlCol="0" anchor="ctr"/>
          <a:lstStyle/>
          <a:p>
            <a:pPr marL="0" indent="0" algn="ctr">
              <a:buNone/>
            </a:pPr>
            <a:r>
              <a:rPr lang="es-CL" sz="2400" b="1" noProof="0" dirty="0">
                <a:solidFill>
                  <a:srgbClr val="12788A"/>
                </a:solidFill>
                <a:latin typeface="Calibri" pitchFamily="34" charset="0"/>
                <a:ea typeface="Calibri" pitchFamily="34" charset="-122"/>
                <a:cs typeface="Calibri" pitchFamily="34" charset="-120"/>
              </a:rPr>
              <a:t>PUBLICACIONES POR REGIÓN</a:t>
            </a:r>
            <a:endParaRPr lang="es-CL" sz="2400" noProof="0" dirty="0">
              <a:solidFill>
                <a:srgbClr val="12788A"/>
              </a:solidFill>
            </a:endParaRPr>
          </a:p>
        </p:txBody>
      </p:sp>
      <p:graphicFrame>
        <p:nvGraphicFramePr>
          <p:cNvPr id="3" name="Chart 0"/>
          <p:cNvGraphicFramePr/>
          <p:nvPr>
            <p:extLst>
              <p:ext uri="{D42A27DB-BD31-4B8C-83A1-F6EECF244321}">
                <p14:modId xmlns:p14="http://schemas.microsoft.com/office/powerpoint/2010/main" val="1702773497"/>
              </p:ext>
            </p:extLst>
          </p:nvPr>
        </p:nvGraphicFramePr>
        <p:xfrm>
          <a:off x="640080" y="932688"/>
          <a:ext cx="10972800" cy="4983480"/>
        </p:xfrm>
        <a:graphic>
          <a:graphicData uri="http://schemas.openxmlformats.org/drawingml/2006/chart">
            <c:chart xmlns:c="http://schemas.openxmlformats.org/drawingml/2006/chart" xmlns:r="http://schemas.openxmlformats.org/officeDocument/2006/relationships" r:id="rId3"/>
          </a:graphicData>
        </a:graphic>
      </p:graphicFrame>
      <p:sp>
        <p:nvSpPr>
          <p:cNvPr id="4" name="Text 1"/>
          <p:cNvSpPr/>
          <p:nvPr/>
        </p:nvSpPr>
        <p:spPr>
          <a:xfrm>
            <a:off x="606352" y="6038337"/>
            <a:ext cx="6873740" cy="196208"/>
          </a:xfrm>
          <a:prstGeom prst="rect">
            <a:avLst/>
          </a:prstGeom>
          <a:noFill/>
          <a:ln/>
        </p:spPr>
        <p:txBody>
          <a:bodyPr wrap="square" lIns="0" tIns="0" rIns="0" bIns="0" rtlCol="0" anchor="t"/>
          <a:lstStyle/>
          <a:p>
            <a:pPr marL="0" indent="0" algn="l">
              <a:lnSpc>
                <a:spcPts val="1400"/>
              </a:lnSpc>
              <a:buNone/>
            </a:pPr>
            <a:r>
              <a:rPr lang="es-CL" sz="1100" noProof="0" dirty="0">
                <a:solidFill>
                  <a:schemeClr val="bg2">
                    <a:lumMod val="25000"/>
                  </a:schemeClr>
                </a:solidFill>
                <a:latin typeface="Calibri" pitchFamily="34" charset="0"/>
                <a:ea typeface="Calibri" pitchFamily="34" charset="-122"/>
                <a:cs typeface="Calibri" pitchFamily="34" charset="-120"/>
              </a:rPr>
              <a:t>La corrupción municipal reportada aparece en 15 de las 16 regiones del país: la única ausente es Magallanes.</a:t>
            </a:r>
            <a:endParaRPr lang="es-CL" sz="1100" noProof="0" dirty="0">
              <a:solidFill>
                <a:schemeClr val="bg2">
                  <a:lumMod val="25000"/>
                </a:schemeClr>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5E408F-DBD4-A40E-02DA-A91A9F6E4A9B}"/>
            </a:ext>
          </a:extLst>
        </p:cNvPr>
        <p:cNvGrpSpPr/>
        <p:nvPr/>
      </p:nvGrpSpPr>
      <p:grpSpPr>
        <a:xfrm>
          <a:off x="0" y="0"/>
          <a:ext cx="0" cy="0"/>
          <a:chOff x="0" y="0"/>
          <a:chExt cx="0" cy="0"/>
        </a:xfrm>
      </p:grpSpPr>
      <p:sp>
        <p:nvSpPr>
          <p:cNvPr id="3" name="Text 1">
            <a:extLst>
              <a:ext uri="{FF2B5EF4-FFF2-40B4-BE49-F238E27FC236}">
                <a16:creationId xmlns:a16="http://schemas.microsoft.com/office/drawing/2014/main" id="{F10CAF54-A94F-7DDB-502B-DE32E287AD20}"/>
              </a:ext>
            </a:extLst>
          </p:cNvPr>
          <p:cNvSpPr/>
          <p:nvPr/>
        </p:nvSpPr>
        <p:spPr>
          <a:xfrm>
            <a:off x="602311" y="306675"/>
            <a:ext cx="4663440" cy="585216"/>
          </a:xfrm>
          <a:prstGeom prst="rect">
            <a:avLst/>
          </a:prstGeom>
          <a:noFill/>
          <a:ln/>
        </p:spPr>
        <p:txBody>
          <a:bodyPr wrap="square" lIns="0" tIns="0" rIns="0" bIns="0" rtlCol="0" anchor="ctr"/>
          <a:lstStyle/>
          <a:p>
            <a:pPr marL="0" indent="0">
              <a:buNone/>
            </a:pPr>
            <a:r>
              <a:rPr lang="es-CL" sz="1900" b="1" noProof="0" dirty="0">
                <a:solidFill>
                  <a:srgbClr val="12788A"/>
                </a:solidFill>
                <a:latin typeface="Calibri" pitchFamily="34" charset="0"/>
                <a:ea typeface="Calibri" pitchFamily="34" charset="-122"/>
                <a:cs typeface="Calibri" pitchFamily="34" charset="-120"/>
              </a:rPr>
              <a:t>Otras irregularidades</a:t>
            </a:r>
            <a:endParaRPr lang="es-CL" sz="1900" noProof="0" dirty="0">
              <a:solidFill>
                <a:srgbClr val="12788A"/>
              </a:solidFill>
            </a:endParaRPr>
          </a:p>
        </p:txBody>
      </p:sp>
      <p:sp>
        <p:nvSpPr>
          <p:cNvPr id="4" name="Text 2">
            <a:extLst>
              <a:ext uri="{FF2B5EF4-FFF2-40B4-BE49-F238E27FC236}">
                <a16:creationId xmlns:a16="http://schemas.microsoft.com/office/drawing/2014/main" id="{CD92FE4B-E03A-1516-AC9E-A01935EF3CB8}"/>
              </a:ext>
            </a:extLst>
          </p:cNvPr>
          <p:cNvSpPr/>
          <p:nvPr/>
        </p:nvSpPr>
        <p:spPr>
          <a:xfrm>
            <a:off x="559426" y="1415076"/>
            <a:ext cx="11090268" cy="3242954"/>
          </a:xfrm>
          <a:prstGeom prst="rect">
            <a:avLst/>
          </a:prstGeom>
          <a:noFill/>
          <a:ln/>
        </p:spPr>
        <p:txBody>
          <a:bodyPr wrap="square" rtlCol="0" anchor="t"/>
          <a:lstStyle/>
          <a:p>
            <a:pPr marL="342900" indent="-342900" algn="just">
              <a:lnSpc>
                <a:spcPts val="2000"/>
              </a:lnSpc>
              <a:spcAft>
                <a:spcPts val="800"/>
              </a:spcAft>
              <a:buClr>
                <a:srgbClr val="12788A"/>
              </a:buClr>
              <a:buSzPct val="100000"/>
              <a:buFont typeface="Wingdings" pitchFamily="2" charset="2"/>
              <a:buChar char="§"/>
            </a:pPr>
            <a:r>
              <a:rPr lang="es-CL" sz="1400" noProof="0" dirty="0">
                <a:solidFill>
                  <a:schemeClr val="bg2">
                    <a:lumMod val="25000"/>
                  </a:schemeClr>
                </a:solidFill>
                <a:latin typeface="Calibri" pitchFamily="34" charset="0"/>
                <a:ea typeface="Calibri" pitchFamily="34" charset="-122"/>
                <a:cs typeface="Calibri" pitchFamily="34" charset="-120"/>
              </a:rPr>
              <a:t>De las 155 notas totales, 6 corresponden a fraudes en licencias de conducir y 8 corresponden a licencias médicas.</a:t>
            </a:r>
          </a:p>
          <a:p>
            <a:pPr marL="342900" indent="-342900" algn="just">
              <a:lnSpc>
                <a:spcPts val="2000"/>
              </a:lnSpc>
              <a:spcAft>
                <a:spcPts val="800"/>
              </a:spcAft>
              <a:buClr>
                <a:srgbClr val="12788A"/>
              </a:buClr>
              <a:buSzPct val="100000"/>
              <a:buFont typeface="Wingdings" pitchFamily="2" charset="2"/>
              <a:buChar char="§"/>
            </a:pPr>
            <a:endParaRPr lang="es-CL" sz="1400" noProof="0" dirty="0">
              <a:solidFill>
                <a:schemeClr val="bg2">
                  <a:lumMod val="25000"/>
                </a:schemeClr>
              </a:solidFill>
              <a:latin typeface="Calibri" pitchFamily="34" charset="0"/>
              <a:ea typeface="Calibri" pitchFamily="34" charset="-122"/>
              <a:cs typeface="Calibri" pitchFamily="34" charset="-120"/>
            </a:endParaRPr>
          </a:p>
          <a:p>
            <a:pPr marL="342900" indent="-342900" algn="just">
              <a:lnSpc>
                <a:spcPts val="2000"/>
              </a:lnSpc>
              <a:spcAft>
                <a:spcPts val="800"/>
              </a:spcAft>
              <a:buClr>
                <a:srgbClr val="12788A"/>
              </a:buClr>
              <a:buSzPct val="100000"/>
              <a:buFont typeface="Wingdings" pitchFamily="2" charset="2"/>
              <a:buChar char="§"/>
            </a:pPr>
            <a:r>
              <a:rPr lang="es-CL" sz="1400" dirty="0">
                <a:solidFill>
                  <a:schemeClr val="bg2">
                    <a:lumMod val="25000"/>
                  </a:schemeClr>
                </a:solidFill>
                <a:latin typeface="Calibri" pitchFamily="34" charset="0"/>
                <a:ea typeface="Calibri" pitchFamily="34" charset="-122"/>
                <a:cs typeface="Calibri" pitchFamily="34" charset="-120"/>
              </a:rPr>
              <a:t>En relación al mal uso de </a:t>
            </a:r>
            <a:r>
              <a:rPr lang="es-CL" sz="1400" b="1" dirty="0">
                <a:solidFill>
                  <a:schemeClr val="bg2">
                    <a:lumMod val="25000"/>
                  </a:schemeClr>
                </a:solidFill>
                <a:latin typeface="Calibri" pitchFamily="34" charset="0"/>
                <a:ea typeface="Calibri" pitchFamily="34" charset="-122"/>
                <a:cs typeface="Calibri" pitchFamily="34" charset="-120"/>
              </a:rPr>
              <a:t>licencias médicas</a:t>
            </a:r>
            <a:r>
              <a:rPr lang="es-CL" sz="1400" dirty="0">
                <a:solidFill>
                  <a:schemeClr val="bg2">
                    <a:lumMod val="25000"/>
                  </a:schemeClr>
                </a:solidFill>
                <a:latin typeface="Calibri" pitchFamily="34" charset="0"/>
                <a:ea typeface="Calibri" pitchFamily="34" charset="-122"/>
                <a:cs typeface="Calibri" pitchFamily="34" charset="-120"/>
              </a:rPr>
              <a:t>, se menciona a los municipios de Puerto Montt, Maipú, Castro, Chonchi, Antofagasta y Puerto Varas.</a:t>
            </a:r>
          </a:p>
          <a:p>
            <a:pPr marL="342900" indent="-342900" algn="just">
              <a:lnSpc>
                <a:spcPts val="2000"/>
              </a:lnSpc>
              <a:spcAft>
                <a:spcPts val="800"/>
              </a:spcAft>
              <a:buClr>
                <a:srgbClr val="12788A"/>
              </a:buClr>
              <a:buSzPct val="100000"/>
              <a:buFont typeface="Wingdings" pitchFamily="2" charset="2"/>
              <a:buChar char="§"/>
            </a:pPr>
            <a:endParaRPr lang="es-CL" sz="1400" dirty="0">
              <a:solidFill>
                <a:schemeClr val="bg2">
                  <a:lumMod val="25000"/>
                </a:schemeClr>
              </a:solidFill>
              <a:latin typeface="Calibri" pitchFamily="34" charset="0"/>
              <a:ea typeface="Calibri" pitchFamily="34" charset="-122"/>
              <a:cs typeface="Calibri" pitchFamily="34" charset="-120"/>
            </a:endParaRPr>
          </a:p>
          <a:p>
            <a:pPr marL="342900" indent="-342900" algn="just">
              <a:lnSpc>
                <a:spcPts val="2000"/>
              </a:lnSpc>
              <a:spcAft>
                <a:spcPts val="800"/>
              </a:spcAft>
              <a:buClr>
                <a:srgbClr val="12788A"/>
              </a:buClr>
              <a:buSzPct val="100000"/>
              <a:buFont typeface="Wingdings" pitchFamily="2" charset="2"/>
              <a:buChar char="§"/>
            </a:pPr>
            <a:r>
              <a:rPr lang="es-CL" sz="1400" dirty="0">
                <a:solidFill>
                  <a:schemeClr val="bg2">
                    <a:lumMod val="25000"/>
                  </a:schemeClr>
                </a:solidFill>
                <a:latin typeface="Calibri" pitchFamily="34" charset="0"/>
                <a:ea typeface="Calibri" pitchFamily="34" charset="-122"/>
                <a:cs typeface="Calibri" pitchFamily="34" charset="-120"/>
              </a:rPr>
              <a:t>Los municipios de Isla de Maipo, Coyhaique y Chillán consideran casos de </a:t>
            </a:r>
            <a:r>
              <a:rPr lang="es-CL" sz="1400" b="1" dirty="0">
                <a:solidFill>
                  <a:schemeClr val="bg2">
                    <a:lumMod val="25000"/>
                  </a:schemeClr>
                </a:solidFill>
                <a:latin typeface="Calibri" pitchFamily="34" charset="0"/>
                <a:ea typeface="Calibri" pitchFamily="34" charset="-122"/>
                <a:cs typeface="Calibri" pitchFamily="34" charset="-120"/>
              </a:rPr>
              <a:t>licencias de conducir</a:t>
            </a:r>
            <a:r>
              <a:rPr lang="es-CL" sz="1400" dirty="0">
                <a:solidFill>
                  <a:schemeClr val="bg2">
                    <a:lumMod val="25000"/>
                  </a:schemeClr>
                </a:solidFill>
                <a:latin typeface="Calibri" pitchFamily="34" charset="0"/>
                <a:ea typeface="Calibri" pitchFamily="34" charset="-122"/>
                <a:cs typeface="Calibri" pitchFamily="34" charset="-120"/>
              </a:rPr>
              <a:t>.</a:t>
            </a:r>
          </a:p>
          <a:p>
            <a:pPr marL="342900" indent="-342900" algn="just">
              <a:lnSpc>
                <a:spcPts val="2000"/>
              </a:lnSpc>
              <a:spcAft>
                <a:spcPts val="800"/>
              </a:spcAft>
              <a:buClr>
                <a:srgbClr val="12788A"/>
              </a:buClr>
              <a:buSzPct val="100000"/>
              <a:buFont typeface="Wingdings" pitchFamily="2" charset="2"/>
              <a:buChar char="§"/>
            </a:pPr>
            <a:endParaRPr lang="es-CL" sz="1400" dirty="0">
              <a:solidFill>
                <a:schemeClr val="bg2">
                  <a:lumMod val="25000"/>
                </a:schemeClr>
              </a:solidFill>
              <a:latin typeface="Calibri" pitchFamily="34" charset="0"/>
              <a:ea typeface="Calibri" pitchFamily="34" charset="-122"/>
              <a:cs typeface="Calibri" pitchFamily="34" charset="-120"/>
            </a:endParaRPr>
          </a:p>
          <a:p>
            <a:pPr marL="342900" indent="-342900" algn="just">
              <a:lnSpc>
                <a:spcPts val="2000"/>
              </a:lnSpc>
              <a:spcAft>
                <a:spcPts val="800"/>
              </a:spcAft>
              <a:buClr>
                <a:srgbClr val="12788A"/>
              </a:buClr>
              <a:buSzPct val="100000"/>
              <a:buFont typeface="Wingdings" pitchFamily="2" charset="2"/>
              <a:buChar char="§"/>
            </a:pPr>
            <a:r>
              <a:rPr lang="es-CL" sz="1400" dirty="0">
                <a:solidFill>
                  <a:schemeClr val="bg2">
                    <a:lumMod val="25000"/>
                  </a:schemeClr>
                </a:solidFill>
                <a:latin typeface="Calibri" pitchFamily="34" charset="0"/>
                <a:ea typeface="Calibri" pitchFamily="34" charset="-122"/>
                <a:cs typeface="Calibri" pitchFamily="34" charset="-120"/>
              </a:rPr>
              <a:t>Otras denuncias contra funcionarios al interior de las municipalidades corresponden a: soborno  (Arica, Chillán e Isla de Maipo), giro doloso de cheques (La Serena), asociación criminal (Coyhaique y Perquenco), y falseamiento de notificaciones de multas TAG en el juzgado de policía local (La Granja). </a:t>
            </a:r>
          </a:p>
        </p:txBody>
      </p:sp>
      <p:sp>
        <p:nvSpPr>
          <p:cNvPr id="7" name="Rectángulo 6">
            <a:extLst>
              <a:ext uri="{FF2B5EF4-FFF2-40B4-BE49-F238E27FC236}">
                <a16:creationId xmlns:a16="http://schemas.microsoft.com/office/drawing/2014/main" id="{93DF1A73-51EA-FB2C-ACA6-060FB83F63B9}"/>
              </a:ext>
            </a:extLst>
          </p:cNvPr>
          <p:cNvSpPr/>
          <p:nvPr/>
        </p:nvSpPr>
        <p:spPr>
          <a:xfrm>
            <a:off x="0" y="731520"/>
            <a:ext cx="2711451" cy="49530"/>
          </a:xfrm>
          <a:prstGeom prst="rect">
            <a:avLst/>
          </a:prstGeom>
          <a:solidFill>
            <a:srgbClr val="12788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Tree>
    <p:extLst>
      <p:ext uri="{BB962C8B-B14F-4D97-AF65-F5344CB8AC3E}">
        <p14:creationId xmlns:p14="http://schemas.microsoft.com/office/powerpoint/2010/main" val="4974289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26">
    <p:spTree>
      <p:nvGrpSpPr>
        <p:cNvPr id="1" name=""/>
        <p:cNvGrpSpPr/>
        <p:nvPr/>
      </p:nvGrpSpPr>
      <p:grpSpPr>
        <a:xfrm>
          <a:off x="0" y="0"/>
          <a:ext cx="0" cy="0"/>
          <a:chOff x="0" y="0"/>
          <a:chExt cx="0" cy="0"/>
        </a:xfrm>
      </p:grpSpPr>
      <p:sp>
        <p:nvSpPr>
          <p:cNvPr id="4" name="Text 2"/>
          <p:cNvSpPr/>
          <p:nvPr/>
        </p:nvSpPr>
        <p:spPr>
          <a:xfrm>
            <a:off x="395344" y="1359050"/>
            <a:ext cx="10227832" cy="2173044"/>
          </a:xfrm>
          <a:prstGeom prst="rect">
            <a:avLst/>
          </a:prstGeom>
          <a:noFill/>
          <a:ln/>
        </p:spPr>
        <p:txBody>
          <a:bodyPr wrap="square" rtlCol="0" anchor="t"/>
          <a:lstStyle/>
          <a:p>
            <a:pPr marL="342900" indent="-342900" algn="just">
              <a:lnSpc>
                <a:spcPts val="2000"/>
              </a:lnSpc>
              <a:spcAft>
                <a:spcPts val="1400"/>
              </a:spcAft>
              <a:buSzPct val="100000"/>
              <a:buFontTx/>
              <a:buChar char="▪"/>
            </a:pPr>
            <a:endParaRPr lang="es-CL" sz="1600" dirty="0">
              <a:solidFill>
                <a:schemeClr val="bg1"/>
              </a:solidFill>
            </a:endParaRPr>
          </a:p>
        </p:txBody>
      </p:sp>
      <p:sp>
        <p:nvSpPr>
          <p:cNvPr id="5" name="CuadroTexto 4">
            <a:extLst>
              <a:ext uri="{FF2B5EF4-FFF2-40B4-BE49-F238E27FC236}">
                <a16:creationId xmlns:a16="http://schemas.microsoft.com/office/drawing/2014/main" id="{0A76661F-FE3F-0386-2A9F-65562B2316A0}"/>
              </a:ext>
            </a:extLst>
          </p:cNvPr>
          <p:cNvSpPr txBox="1"/>
          <p:nvPr/>
        </p:nvSpPr>
        <p:spPr>
          <a:xfrm>
            <a:off x="519623" y="1694080"/>
            <a:ext cx="11212713" cy="3416320"/>
          </a:xfrm>
          <a:prstGeom prst="rect">
            <a:avLst/>
          </a:prstGeom>
          <a:noFill/>
        </p:spPr>
        <p:txBody>
          <a:bodyPr wrap="square" rtlCol="0">
            <a:spAutoFit/>
          </a:bodyPr>
          <a:lstStyle/>
          <a:p>
            <a:pPr algn="just"/>
            <a:r>
              <a:rPr lang="es-CL" sz="1400" b="1" dirty="0">
                <a:solidFill>
                  <a:srgbClr val="12788A"/>
                </a:solidFill>
              </a:rPr>
              <a:t>Universo analizado:</a:t>
            </a:r>
            <a:r>
              <a:rPr lang="es-CL" sz="1400" dirty="0">
                <a:solidFill>
                  <a:srgbClr val="12788A"/>
                </a:solidFill>
              </a:rPr>
              <a:t> </a:t>
            </a:r>
            <a:r>
              <a:rPr lang="es-CL" sz="1400" dirty="0">
                <a:solidFill>
                  <a:schemeClr val="bg2">
                    <a:lumMod val="25000"/>
                  </a:schemeClr>
                </a:solidFill>
              </a:rPr>
              <a:t>155 notas de prensa publicadas en 60 medios de comunicación. Esto evidencia una caída de casi el 68% en el volumen total frente al año anterior (478 notas).</a:t>
            </a:r>
          </a:p>
          <a:p>
            <a:pPr algn="just"/>
            <a:endParaRPr lang="es-CL" sz="1400" b="1" dirty="0">
              <a:solidFill>
                <a:schemeClr val="bg2">
                  <a:lumMod val="25000"/>
                </a:schemeClr>
              </a:solidFill>
            </a:endParaRPr>
          </a:p>
          <a:p>
            <a:pPr algn="just"/>
            <a:r>
              <a:rPr lang="es-CL" sz="1400" b="1" dirty="0">
                <a:solidFill>
                  <a:srgbClr val="12788A"/>
                </a:solidFill>
              </a:rPr>
              <a:t>Relevancia de los casos:</a:t>
            </a:r>
            <a:r>
              <a:rPr lang="es-CL" sz="1400" dirty="0">
                <a:solidFill>
                  <a:srgbClr val="12788A"/>
                </a:solidFill>
              </a:rPr>
              <a:t> </a:t>
            </a:r>
            <a:r>
              <a:rPr lang="es-CL" sz="1400" dirty="0">
                <a:solidFill>
                  <a:schemeClr val="bg2">
                    <a:lumMod val="25000"/>
                  </a:schemeClr>
                </a:solidFill>
              </a:rPr>
              <a:t>Mientras que el periodo anterior estuvo dominado por figuras y casos emblemáticos de alto perfil público, en 2025–2026 el 95% de la cobertura (148 notas) se volcó hacia causas nuevas, locales o de menor exposición pública.</a:t>
            </a:r>
          </a:p>
          <a:p>
            <a:pPr algn="just"/>
            <a:endParaRPr lang="es-CL" sz="1400" b="1" dirty="0">
              <a:solidFill>
                <a:srgbClr val="12788A"/>
              </a:solidFill>
            </a:endParaRPr>
          </a:p>
          <a:p>
            <a:pPr algn="just"/>
            <a:r>
              <a:rPr lang="es-CL" sz="1400" b="1" dirty="0">
                <a:solidFill>
                  <a:srgbClr val="12788A"/>
                </a:solidFill>
              </a:rPr>
              <a:t>Monto total reportado:</a:t>
            </a:r>
            <a:r>
              <a:rPr lang="es-CL" sz="1400" dirty="0">
                <a:solidFill>
                  <a:srgbClr val="12788A"/>
                </a:solidFill>
              </a:rPr>
              <a:t> </a:t>
            </a:r>
            <a:r>
              <a:rPr lang="es-CL" sz="1400" dirty="0">
                <a:solidFill>
                  <a:schemeClr val="bg2">
                    <a:lumMod val="25000"/>
                  </a:schemeClr>
                </a:solidFill>
              </a:rPr>
              <a:t>$73.711.805.596, cifra que representa una caída de prácticamente el 50% respecto al período anterior ($144.818.000.298).</a:t>
            </a:r>
          </a:p>
          <a:p>
            <a:pPr algn="just"/>
            <a:endParaRPr lang="es-CL" sz="1400" dirty="0">
              <a:solidFill>
                <a:srgbClr val="12788A"/>
              </a:solidFill>
            </a:endParaRPr>
          </a:p>
          <a:p>
            <a:pPr algn="just"/>
            <a:r>
              <a:rPr lang="es-CL" sz="1400" b="1" dirty="0">
                <a:solidFill>
                  <a:srgbClr val="12788A"/>
                </a:solidFill>
              </a:rPr>
              <a:t>Concentración extrema de montos:</a:t>
            </a:r>
            <a:r>
              <a:rPr lang="es-CL" sz="1400" dirty="0">
                <a:solidFill>
                  <a:srgbClr val="12788A"/>
                </a:solidFill>
              </a:rPr>
              <a:t> </a:t>
            </a:r>
            <a:r>
              <a:rPr lang="es-CL" sz="1400" dirty="0">
                <a:solidFill>
                  <a:schemeClr val="bg2">
                    <a:lumMod val="25000"/>
                  </a:schemeClr>
                </a:solidFill>
              </a:rPr>
              <a:t>Tres comunas concentran cerca del 75% del total denunciado: Maipú, Peñalolén (primera vez en este observatorio), y Coyhaique.</a:t>
            </a:r>
          </a:p>
          <a:p>
            <a:pPr algn="just"/>
            <a:endParaRPr lang="es-CL" sz="1400" dirty="0">
              <a:solidFill>
                <a:srgbClr val="12788A"/>
              </a:solidFill>
            </a:endParaRPr>
          </a:p>
          <a:p>
            <a:pPr algn="just"/>
            <a:r>
              <a:rPr lang="es-CL" sz="1400" b="1" dirty="0">
                <a:solidFill>
                  <a:srgbClr val="12788A"/>
                </a:solidFill>
              </a:rPr>
              <a:t>Grado de avance procesal:</a:t>
            </a:r>
            <a:r>
              <a:rPr lang="es-CL" sz="1400" dirty="0">
                <a:solidFill>
                  <a:srgbClr val="12788A"/>
                </a:solidFill>
              </a:rPr>
              <a:t> </a:t>
            </a:r>
            <a:r>
              <a:rPr lang="es-CL" sz="1400" dirty="0">
                <a:solidFill>
                  <a:schemeClr val="bg2">
                    <a:lumMod val="25000"/>
                  </a:schemeClr>
                </a:solidFill>
              </a:rPr>
              <a:t>El 60% de las publicaciones corresponde a causas formalizadas judicialmente, sin condena, aunque en julio de 2026, la mitad de las notas del mes reportaron sentencias judiciales. </a:t>
            </a:r>
          </a:p>
          <a:p>
            <a:pPr algn="just"/>
            <a:endParaRPr lang="es-CL" sz="1600" dirty="0">
              <a:solidFill>
                <a:schemeClr val="bg1"/>
              </a:solidFill>
            </a:endParaRPr>
          </a:p>
          <a:p>
            <a:pPr algn="just"/>
            <a:r>
              <a:rPr lang="es-CL" b="1" dirty="0">
                <a:solidFill>
                  <a:schemeClr val="bg1"/>
                </a:solidFill>
              </a:rPr>
              <a:t> </a:t>
            </a:r>
            <a:endParaRPr lang="es-CL" dirty="0">
              <a:solidFill>
                <a:schemeClr val="bg1"/>
              </a:solidFill>
            </a:endParaRPr>
          </a:p>
        </p:txBody>
      </p:sp>
      <p:sp>
        <p:nvSpPr>
          <p:cNvPr id="7" name="Text 1">
            <a:extLst>
              <a:ext uri="{FF2B5EF4-FFF2-40B4-BE49-F238E27FC236}">
                <a16:creationId xmlns:a16="http://schemas.microsoft.com/office/drawing/2014/main" id="{10BB6D25-D9FD-C5CD-6E18-7BDEF9A7D360}"/>
              </a:ext>
            </a:extLst>
          </p:cNvPr>
          <p:cNvSpPr/>
          <p:nvPr/>
        </p:nvSpPr>
        <p:spPr>
          <a:xfrm>
            <a:off x="627351" y="1027609"/>
            <a:ext cx="4663440" cy="585216"/>
          </a:xfrm>
          <a:prstGeom prst="rect">
            <a:avLst/>
          </a:prstGeom>
          <a:noFill/>
          <a:ln/>
        </p:spPr>
        <p:txBody>
          <a:bodyPr wrap="square" lIns="0" tIns="0" rIns="0" bIns="0" rtlCol="0" anchor="ctr"/>
          <a:lstStyle/>
          <a:p>
            <a:pPr marL="342900" indent="-342900">
              <a:buFont typeface="Wingdings" panose="05000000000000000000" pitchFamily="2" charset="2"/>
              <a:buChar char="§"/>
            </a:pPr>
            <a:r>
              <a:rPr lang="es-CL" sz="1600" b="1" dirty="0">
                <a:solidFill>
                  <a:srgbClr val="12788A"/>
                </a:solidFill>
                <a:latin typeface="Calibri" pitchFamily="34" charset="0"/>
                <a:ea typeface="Calibri" pitchFamily="34" charset="-122"/>
                <a:cs typeface="Calibri" pitchFamily="34" charset="-120"/>
              </a:rPr>
              <a:t>Cobertura y montos defraudados</a:t>
            </a:r>
            <a:endParaRPr lang="es-CL" sz="1600" noProof="0" dirty="0">
              <a:solidFill>
                <a:srgbClr val="12788A"/>
              </a:solidFill>
            </a:endParaRPr>
          </a:p>
        </p:txBody>
      </p:sp>
      <p:sp>
        <p:nvSpPr>
          <p:cNvPr id="6" name="Text 1">
            <a:extLst>
              <a:ext uri="{FF2B5EF4-FFF2-40B4-BE49-F238E27FC236}">
                <a16:creationId xmlns:a16="http://schemas.microsoft.com/office/drawing/2014/main" id="{0E684109-F8BC-707F-07C6-5F1491CD1F9B}"/>
              </a:ext>
            </a:extLst>
          </p:cNvPr>
          <p:cNvSpPr/>
          <p:nvPr/>
        </p:nvSpPr>
        <p:spPr>
          <a:xfrm>
            <a:off x="620718" y="311644"/>
            <a:ext cx="1780012" cy="585216"/>
          </a:xfrm>
          <a:prstGeom prst="rect">
            <a:avLst/>
          </a:prstGeom>
          <a:noFill/>
          <a:ln/>
        </p:spPr>
        <p:txBody>
          <a:bodyPr wrap="square" lIns="0" tIns="0" rIns="0" bIns="0" rtlCol="0" anchor="ctr"/>
          <a:lstStyle/>
          <a:p>
            <a:pPr marL="0" indent="0">
              <a:buNone/>
            </a:pPr>
            <a:r>
              <a:rPr lang="es-CL" sz="1900" b="1" noProof="0" dirty="0">
                <a:solidFill>
                  <a:srgbClr val="12788A"/>
                </a:solidFill>
                <a:latin typeface="Calibri" pitchFamily="34" charset="0"/>
                <a:ea typeface="Calibri" pitchFamily="34" charset="-122"/>
                <a:cs typeface="Calibri" pitchFamily="34" charset="-120"/>
              </a:rPr>
              <a:t>Conclusiones</a:t>
            </a:r>
            <a:endParaRPr lang="es-CL" sz="1900" noProof="0" dirty="0">
              <a:solidFill>
                <a:srgbClr val="12788A"/>
              </a:solidFill>
            </a:endParaRPr>
          </a:p>
        </p:txBody>
      </p:sp>
      <p:sp>
        <p:nvSpPr>
          <p:cNvPr id="9" name="Rectángulo 8">
            <a:extLst>
              <a:ext uri="{FF2B5EF4-FFF2-40B4-BE49-F238E27FC236}">
                <a16:creationId xmlns:a16="http://schemas.microsoft.com/office/drawing/2014/main" id="{5D9D4831-16CF-8A9C-A5EA-E225E406433E}"/>
              </a:ext>
            </a:extLst>
          </p:cNvPr>
          <p:cNvSpPr/>
          <p:nvPr/>
        </p:nvSpPr>
        <p:spPr>
          <a:xfrm>
            <a:off x="1" y="731520"/>
            <a:ext cx="1930400" cy="45719"/>
          </a:xfrm>
          <a:prstGeom prst="rect">
            <a:avLst/>
          </a:prstGeom>
          <a:solidFill>
            <a:srgbClr val="12788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07C271A-FBAC-4668-F04D-CE6BAC91665F}"/>
            </a:ext>
          </a:extLst>
        </p:cNvPr>
        <p:cNvGrpSpPr/>
        <p:nvPr/>
      </p:nvGrpSpPr>
      <p:grpSpPr>
        <a:xfrm>
          <a:off x="0" y="0"/>
          <a:ext cx="0" cy="0"/>
          <a:chOff x="0" y="0"/>
          <a:chExt cx="0" cy="0"/>
        </a:xfrm>
      </p:grpSpPr>
      <p:sp>
        <p:nvSpPr>
          <p:cNvPr id="4" name="Text 2">
            <a:extLst>
              <a:ext uri="{FF2B5EF4-FFF2-40B4-BE49-F238E27FC236}">
                <a16:creationId xmlns:a16="http://schemas.microsoft.com/office/drawing/2014/main" id="{806655A0-1704-7F5C-F63C-47A977894CE8}"/>
              </a:ext>
            </a:extLst>
          </p:cNvPr>
          <p:cNvSpPr/>
          <p:nvPr/>
        </p:nvSpPr>
        <p:spPr>
          <a:xfrm>
            <a:off x="540799" y="1327265"/>
            <a:ext cx="11153946" cy="5530735"/>
          </a:xfrm>
          <a:prstGeom prst="rect">
            <a:avLst/>
          </a:prstGeom>
          <a:noFill/>
          <a:ln/>
        </p:spPr>
        <p:txBody>
          <a:bodyPr wrap="square" rtlCol="0" anchor="t"/>
          <a:lstStyle/>
          <a:p>
            <a:pPr algn="just"/>
            <a:r>
              <a:rPr lang="es-CL" dirty="0">
                <a:solidFill>
                  <a:schemeClr val="bg1"/>
                </a:solidFill>
              </a:rPr>
              <a:t> </a:t>
            </a:r>
          </a:p>
          <a:p>
            <a:pPr algn="just"/>
            <a:r>
              <a:rPr lang="es-CL" sz="1400" b="1" dirty="0">
                <a:solidFill>
                  <a:srgbClr val="12788A"/>
                </a:solidFill>
              </a:rPr>
              <a:t>Autoridades electas: </a:t>
            </a:r>
            <a:r>
              <a:rPr lang="es-CL" sz="1400" dirty="0">
                <a:solidFill>
                  <a:schemeClr val="bg2">
                    <a:lumMod val="25000"/>
                  </a:schemeClr>
                </a:solidFill>
              </a:rPr>
              <a:t>Alcaldes y exalcaldes encabezan la cobertura mediática (86 notas). Los alcaldes más expuestos fueron Johnny Piraino (La Calera, </a:t>
            </a:r>
            <a:r>
              <a:rPr lang="es-CL" sz="1400" dirty="0" err="1">
                <a:solidFill>
                  <a:schemeClr val="tx1">
                    <a:lumMod val="85000"/>
                    <a:lumOff val="15000"/>
                  </a:schemeClr>
                </a:solidFill>
              </a:rPr>
              <a:t>Ind</a:t>
            </a:r>
            <a:r>
              <a:rPr lang="es-CL" sz="1400" dirty="0">
                <a:solidFill>
                  <a:schemeClr val="tx1">
                    <a:lumMod val="85000"/>
                    <a:lumOff val="15000"/>
                  </a:schemeClr>
                </a:solidFill>
              </a:rPr>
              <a:t>.</a:t>
            </a:r>
            <a:r>
              <a:rPr lang="es-CL" sz="1400" dirty="0">
                <a:solidFill>
                  <a:schemeClr val="bg2">
                    <a:lumMod val="25000"/>
                  </a:schemeClr>
                </a:solidFill>
              </a:rPr>
              <a:t>), Raúl Torrealba (Vitacura, RN) y Gervoy Paredes (Puerto Montt, PS).</a:t>
            </a:r>
          </a:p>
          <a:p>
            <a:pPr algn="just"/>
            <a:endParaRPr lang="es-CL" sz="1400" dirty="0">
              <a:solidFill>
                <a:srgbClr val="12788A"/>
              </a:solidFill>
            </a:endParaRPr>
          </a:p>
          <a:p>
            <a:pPr algn="just"/>
            <a:r>
              <a:rPr lang="es-CL" sz="1400" b="1" dirty="0">
                <a:solidFill>
                  <a:srgbClr val="12788A"/>
                </a:solidFill>
              </a:rPr>
              <a:t>Perfil de imputados:</a:t>
            </a:r>
            <a:r>
              <a:rPr lang="es-CL" sz="1400" dirty="0">
                <a:solidFill>
                  <a:srgbClr val="12788A"/>
                </a:solidFill>
              </a:rPr>
              <a:t> </a:t>
            </a:r>
            <a:r>
              <a:rPr lang="es-CL" sz="1400" dirty="0">
                <a:solidFill>
                  <a:schemeClr val="bg2">
                    <a:lumMod val="25000"/>
                  </a:schemeClr>
                </a:solidFill>
              </a:rPr>
              <a:t>Alcaldes y exalcaldes dominan la cobertura, con 86 menciones, mientras que funcionarios municipales de planta o contrata figuran en 51 notas. </a:t>
            </a:r>
          </a:p>
          <a:p>
            <a:pPr algn="just"/>
            <a:endParaRPr lang="es-CL" sz="1400" dirty="0">
              <a:solidFill>
                <a:schemeClr val="bg2">
                  <a:lumMod val="25000"/>
                </a:schemeClr>
              </a:solidFill>
            </a:endParaRPr>
          </a:p>
          <a:p>
            <a:pPr algn="just"/>
            <a:r>
              <a:rPr lang="es-CL" sz="1400" b="1" dirty="0">
                <a:solidFill>
                  <a:srgbClr val="12788A"/>
                </a:solidFill>
              </a:rPr>
              <a:t>Partidos políticos: </a:t>
            </a:r>
            <a:r>
              <a:rPr lang="es-CL" sz="1400" dirty="0">
                <a:solidFill>
                  <a:schemeClr val="bg2">
                    <a:lumMod val="25000"/>
                  </a:schemeClr>
                </a:solidFill>
              </a:rPr>
              <a:t>La corrupción municipal no es privativa de un sector político: abarca municipios gobernados por 11 partidos políticos distintos y alcaldías independientes. </a:t>
            </a:r>
          </a:p>
          <a:p>
            <a:pPr algn="just"/>
            <a:endParaRPr lang="es-CL" sz="1400" dirty="0">
              <a:solidFill>
                <a:srgbClr val="12788A"/>
              </a:solidFill>
            </a:endParaRPr>
          </a:p>
          <a:p>
            <a:pPr algn="just"/>
            <a:r>
              <a:rPr lang="es-CL" sz="1400" b="1" dirty="0">
                <a:solidFill>
                  <a:srgbClr val="12788A"/>
                </a:solidFill>
              </a:rPr>
              <a:t>Condenados reportados:</a:t>
            </a:r>
            <a:r>
              <a:rPr lang="es-CL" sz="1400" dirty="0">
                <a:solidFill>
                  <a:srgbClr val="12788A"/>
                </a:solidFill>
              </a:rPr>
              <a:t> </a:t>
            </a:r>
            <a:r>
              <a:rPr lang="es-CL" sz="1400" dirty="0">
                <a:solidFill>
                  <a:schemeClr val="bg2">
                    <a:lumMod val="25000"/>
                  </a:schemeClr>
                </a:solidFill>
              </a:rPr>
              <a:t>Los dos condenados dentro del periodo analizado fueron Juan Ramón Godoy (exalcalde de Rancagua) y Jaime Bahamondes Cabrera (exadministrador municipal de Tierra Amarilla). </a:t>
            </a:r>
          </a:p>
          <a:p>
            <a:pPr algn="just"/>
            <a:endParaRPr lang="es-CL" sz="1400" dirty="0">
              <a:solidFill>
                <a:srgbClr val="12788A"/>
              </a:solidFill>
            </a:endParaRPr>
          </a:p>
          <a:p>
            <a:pPr algn="just"/>
            <a:r>
              <a:rPr lang="es-CL" sz="1400" b="1" dirty="0">
                <a:solidFill>
                  <a:srgbClr val="12788A"/>
                </a:solidFill>
              </a:rPr>
              <a:t>Delitos predominantes:</a:t>
            </a:r>
            <a:r>
              <a:rPr lang="es-CL" sz="1400" dirty="0">
                <a:solidFill>
                  <a:srgbClr val="12788A"/>
                </a:solidFill>
              </a:rPr>
              <a:t> </a:t>
            </a:r>
            <a:r>
              <a:rPr lang="es-CL" sz="1400" dirty="0">
                <a:solidFill>
                  <a:schemeClr val="bg2">
                    <a:lumMod val="25000"/>
                  </a:schemeClr>
                </a:solidFill>
              </a:rPr>
              <a:t>Fraude al fisco, cohecho y lavado de activos son los tipos penales más recurrentes, figurando en 133 de las 155 publicaciones. Otro tipo de delitos denunciados son soborno, asociación criminal, falsificación de instrumento público, y </a:t>
            </a:r>
            <a:r>
              <a:rPr lang="es-CL" sz="1400" dirty="0">
                <a:solidFill>
                  <a:schemeClr val="bg2">
                    <a:lumMod val="25000"/>
                  </a:schemeClr>
                </a:solidFill>
                <a:latin typeface="Calibri" pitchFamily="34" charset="0"/>
                <a:ea typeface="Calibri" pitchFamily="34" charset="-122"/>
                <a:cs typeface="Calibri" pitchFamily="34" charset="-120"/>
              </a:rPr>
              <a:t>falseamiento de notificaciones de multas TAG</a:t>
            </a:r>
            <a:r>
              <a:rPr lang="es-CL" sz="1400" dirty="0">
                <a:solidFill>
                  <a:schemeClr val="bg2">
                    <a:lumMod val="25000"/>
                  </a:schemeClr>
                </a:solidFill>
              </a:rPr>
              <a:t>, delitos asociados a grupos de funcionarios.</a:t>
            </a:r>
          </a:p>
          <a:p>
            <a:pPr algn="just"/>
            <a:endParaRPr lang="es-CL" sz="1400" b="1" dirty="0">
              <a:solidFill>
                <a:schemeClr val="bg2">
                  <a:lumMod val="25000"/>
                </a:schemeClr>
              </a:solidFill>
              <a:latin typeface="Calibri" pitchFamily="34" charset="0"/>
              <a:ea typeface="Calibri" pitchFamily="34" charset="-122"/>
              <a:cs typeface="Calibri" pitchFamily="34" charset="-120"/>
            </a:endParaRPr>
          </a:p>
          <a:p>
            <a:pPr algn="just"/>
            <a:r>
              <a:rPr lang="es-CL" sz="1400" b="1" dirty="0">
                <a:solidFill>
                  <a:srgbClr val="12788A"/>
                </a:solidFill>
                <a:latin typeface="Calibri" pitchFamily="34" charset="0"/>
                <a:ea typeface="Calibri" pitchFamily="34" charset="-122"/>
                <a:cs typeface="Calibri" pitchFamily="34" charset="-120"/>
              </a:rPr>
              <a:t>Licencias médicas: </a:t>
            </a:r>
            <a:r>
              <a:rPr lang="es-CL" sz="1400" dirty="0">
                <a:solidFill>
                  <a:schemeClr val="bg2">
                    <a:lumMod val="25000"/>
                  </a:schemeClr>
                </a:solidFill>
                <a:latin typeface="Calibri" pitchFamily="34" charset="0"/>
                <a:ea typeface="Calibri" pitchFamily="34" charset="-122"/>
                <a:cs typeface="Calibri" pitchFamily="34" charset="-120"/>
              </a:rPr>
              <a:t>Al realizar la comparación con el Segundo Observatorio de prensa de Corrupción Municipal, las cifras registradas de casos de licencias médicas tiene una drástica caída. Desde las 166 reportadas en el Segundo Observatorio, el presente estudio recoge 8 casos. </a:t>
            </a:r>
            <a:endParaRPr lang="es-CL" sz="1400" dirty="0">
              <a:solidFill>
                <a:schemeClr val="bg2">
                  <a:lumMod val="25000"/>
                </a:schemeClr>
              </a:solidFill>
            </a:endParaRPr>
          </a:p>
          <a:p>
            <a:pPr algn="just"/>
            <a:endParaRPr lang="es-CL" dirty="0">
              <a:solidFill>
                <a:srgbClr val="12788A"/>
              </a:solidFill>
            </a:endParaRPr>
          </a:p>
          <a:p>
            <a:pPr algn="just"/>
            <a:endParaRPr lang="es-CL" dirty="0">
              <a:solidFill>
                <a:schemeClr val="bg1"/>
              </a:solidFill>
            </a:endParaRPr>
          </a:p>
        </p:txBody>
      </p:sp>
      <p:sp>
        <p:nvSpPr>
          <p:cNvPr id="6" name="Text 1">
            <a:extLst>
              <a:ext uri="{FF2B5EF4-FFF2-40B4-BE49-F238E27FC236}">
                <a16:creationId xmlns:a16="http://schemas.microsoft.com/office/drawing/2014/main" id="{FB25FD28-1612-FC51-A6B5-2245039E5A29}"/>
              </a:ext>
            </a:extLst>
          </p:cNvPr>
          <p:cNvSpPr/>
          <p:nvPr/>
        </p:nvSpPr>
        <p:spPr>
          <a:xfrm>
            <a:off x="659193" y="998343"/>
            <a:ext cx="4812708" cy="592617"/>
          </a:xfrm>
          <a:prstGeom prst="rect">
            <a:avLst/>
          </a:prstGeom>
          <a:noFill/>
          <a:ln/>
        </p:spPr>
        <p:txBody>
          <a:bodyPr wrap="square" lIns="0" tIns="0" rIns="0" bIns="0" rtlCol="0" anchor="ctr"/>
          <a:lstStyle/>
          <a:p>
            <a:pPr marL="342900" indent="-342900">
              <a:buFont typeface="Wingdings" panose="05000000000000000000" pitchFamily="2" charset="2"/>
              <a:buChar char="§"/>
            </a:pPr>
            <a:r>
              <a:rPr lang="es-CL" sz="1600" b="1" dirty="0">
                <a:solidFill>
                  <a:srgbClr val="12788A"/>
                </a:solidFill>
                <a:latin typeface="Calibri" pitchFamily="34" charset="0"/>
                <a:ea typeface="Calibri" pitchFamily="34" charset="-122"/>
                <a:cs typeface="Calibri" pitchFamily="34" charset="-120"/>
              </a:rPr>
              <a:t>Actores y delitos involucrados</a:t>
            </a:r>
            <a:endParaRPr lang="es-CL" sz="1600" noProof="0" dirty="0">
              <a:solidFill>
                <a:srgbClr val="12788A"/>
              </a:solidFill>
            </a:endParaRPr>
          </a:p>
        </p:txBody>
      </p:sp>
      <p:sp>
        <p:nvSpPr>
          <p:cNvPr id="5" name="Text 1">
            <a:extLst>
              <a:ext uri="{FF2B5EF4-FFF2-40B4-BE49-F238E27FC236}">
                <a16:creationId xmlns:a16="http://schemas.microsoft.com/office/drawing/2014/main" id="{C387DAC0-3463-C60A-E0C8-ECD9F2ED5802}"/>
              </a:ext>
            </a:extLst>
          </p:cNvPr>
          <p:cNvSpPr/>
          <p:nvPr/>
        </p:nvSpPr>
        <p:spPr>
          <a:xfrm>
            <a:off x="609556" y="304612"/>
            <a:ext cx="1780012" cy="585216"/>
          </a:xfrm>
          <a:prstGeom prst="rect">
            <a:avLst/>
          </a:prstGeom>
          <a:noFill/>
          <a:ln/>
        </p:spPr>
        <p:txBody>
          <a:bodyPr wrap="square" lIns="0" tIns="0" rIns="0" bIns="0" rtlCol="0" anchor="ctr"/>
          <a:lstStyle/>
          <a:p>
            <a:pPr marL="0" indent="0">
              <a:buNone/>
            </a:pPr>
            <a:r>
              <a:rPr lang="es-CL" sz="1900" b="1" noProof="0" dirty="0">
                <a:solidFill>
                  <a:srgbClr val="12788A"/>
                </a:solidFill>
                <a:latin typeface="Calibri" pitchFamily="34" charset="0"/>
                <a:ea typeface="Calibri" pitchFamily="34" charset="-122"/>
                <a:cs typeface="Calibri" pitchFamily="34" charset="-120"/>
              </a:rPr>
              <a:t>Conclusiones</a:t>
            </a:r>
            <a:endParaRPr lang="es-CL" sz="1900" noProof="0" dirty="0">
              <a:solidFill>
                <a:srgbClr val="12788A"/>
              </a:solidFill>
            </a:endParaRPr>
          </a:p>
        </p:txBody>
      </p:sp>
      <p:sp>
        <p:nvSpPr>
          <p:cNvPr id="8" name="Rectángulo 7">
            <a:extLst>
              <a:ext uri="{FF2B5EF4-FFF2-40B4-BE49-F238E27FC236}">
                <a16:creationId xmlns:a16="http://schemas.microsoft.com/office/drawing/2014/main" id="{AD252942-C056-0879-D84E-73D522AD9877}"/>
              </a:ext>
            </a:extLst>
          </p:cNvPr>
          <p:cNvSpPr/>
          <p:nvPr/>
        </p:nvSpPr>
        <p:spPr>
          <a:xfrm>
            <a:off x="1" y="731520"/>
            <a:ext cx="1930400" cy="45719"/>
          </a:xfrm>
          <a:prstGeom prst="rect">
            <a:avLst/>
          </a:prstGeom>
          <a:solidFill>
            <a:srgbClr val="12788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Tree>
    <p:extLst>
      <p:ext uri="{BB962C8B-B14F-4D97-AF65-F5344CB8AC3E}">
        <p14:creationId xmlns:p14="http://schemas.microsoft.com/office/powerpoint/2010/main" val="31051366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445F8A0-428E-B5C3-FC1F-42720AFF2E55}"/>
            </a:ext>
          </a:extLst>
        </p:cNvPr>
        <p:cNvGrpSpPr/>
        <p:nvPr/>
      </p:nvGrpSpPr>
      <p:grpSpPr>
        <a:xfrm>
          <a:off x="0" y="0"/>
          <a:ext cx="0" cy="0"/>
          <a:chOff x="0" y="0"/>
          <a:chExt cx="0" cy="0"/>
        </a:xfrm>
      </p:grpSpPr>
      <p:sp>
        <p:nvSpPr>
          <p:cNvPr id="3" name="Text 1">
            <a:extLst>
              <a:ext uri="{FF2B5EF4-FFF2-40B4-BE49-F238E27FC236}">
                <a16:creationId xmlns:a16="http://schemas.microsoft.com/office/drawing/2014/main" id="{4C17F5CB-62BF-1CA2-EB55-87255EBA68C2}"/>
              </a:ext>
            </a:extLst>
          </p:cNvPr>
          <p:cNvSpPr/>
          <p:nvPr/>
        </p:nvSpPr>
        <p:spPr>
          <a:xfrm>
            <a:off x="618654" y="304611"/>
            <a:ext cx="1780012" cy="585216"/>
          </a:xfrm>
          <a:prstGeom prst="rect">
            <a:avLst/>
          </a:prstGeom>
          <a:noFill/>
          <a:ln/>
        </p:spPr>
        <p:txBody>
          <a:bodyPr wrap="square" lIns="0" tIns="0" rIns="0" bIns="0" rtlCol="0" anchor="ctr"/>
          <a:lstStyle/>
          <a:p>
            <a:pPr marL="0" indent="0">
              <a:buNone/>
            </a:pPr>
            <a:r>
              <a:rPr lang="es-CL" sz="1900" b="1" noProof="0" dirty="0">
                <a:solidFill>
                  <a:srgbClr val="12788A"/>
                </a:solidFill>
                <a:latin typeface="Calibri" pitchFamily="34" charset="0"/>
                <a:ea typeface="Calibri" pitchFamily="34" charset="-122"/>
                <a:cs typeface="Calibri" pitchFamily="34" charset="-120"/>
              </a:rPr>
              <a:t>Conclusiones</a:t>
            </a:r>
            <a:endParaRPr lang="es-CL" sz="1900" noProof="0" dirty="0">
              <a:solidFill>
                <a:srgbClr val="12788A"/>
              </a:solidFill>
            </a:endParaRPr>
          </a:p>
        </p:txBody>
      </p:sp>
      <p:sp>
        <p:nvSpPr>
          <p:cNvPr id="4" name="Text 2">
            <a:extLst>
              <a:ext uri="{FF2B5EF4-FFF2-40B4-BE49-F238E27FC236}">
                <a16:creationId xmlns:a16="http://schemas.microsoft.com/office/drawing/2014/main" id="{83FC9C0E-06C6-840C-EC5E-ED28967BB3E6}"/>
              </a:ext>
            </a:extLst>
          </p:cNvPr>
          <p:cNvSpPr/>
          <p:nvPr/>
        </p:nvSpPr>
        <p:spPr>
          <a:xfrm>
            <a:off x="531574" y="1054795"/>
            <a:ext cx="11192711" cy="2048623"/>
          </a:xfrm>
          <a:prstGeom prst="rect">
            <a:avLst/>
          </a:prstGeom>
          <a:noFill/>
          <a:ln/>
        </p:spPr>
        <p:txBody>
          <a:bodyPr wrap="square" rtlCol="0" anchor="t"/>
          <a:lstStyle/>
          <a:p>
            <a:pPr algn="just"/>
            <a:r>
              <a:rPr lang="es-CL" dirty="0">
                <a:solidFill>
                  <a:schemeClr val="bg1"/>
                </a:solidFill>
              </a:rPr>
              <a:t> </a:t>
            </a:r>
          </a:p>
          <a:p>
            <a:pPr algn="just"/>
            <a:endParaRPr lang="es-CL" dirty="0">
              <a:solidFill>
                <a:srgbClr val="12788A"/>
              </a:solidFill>
            </a:endParaRPr>
          </a:p>
          <a:p>
            <a:pPr algn="just"/>
            <a:r>
              <a:rPr lang="es-CL" sz="1400" b="1" dirty="0">
                <a:solidFill>
                  <a:srgbClr val="12788A"/>
                </a:solidFill>
              </a:rPr>
              <a:t>Rol de la prensa</a:t>
            </a:r>
            <a:r>
              <a:rPr lang="es-CL" sz="1400" dirty="0">
                <a:solidFill>
                  <a:srgbClr val="12788A"/>
                </a:solidFill>
              </a:rPr>
              <a:t>: </a:t>
            </a:r>
            <a:r>
              <a:rPr lang="es-CL" sz="1400" dirty="0">
                <a:solidFill>
                  <a:schemeClr val="tx1">
                    <a:lumMod val="85000"/>
                    <a:lumOff val="15000"/>
                  </a:schemeClr>
                </a:solidFill>
              </a:rPr>
              <a:t>la tarea de la prensa ha sido clave para visibilizar y contribuir a minimizar los hechos de corrupción. La cobertura periodística y la denuncia pública parecieran estar generando un efecto de mayor cautela entre las autoridades y funcionarios, que saben que sus actuaciones están bajo escrutinio</a:t>
            </a:r>
          </a:p>
          <a:p>
            <a:pPr algn="just"/>
            <a:endParaRPr lang="es-CL" sz="1400" dirty="0">
              <a:solidFill>
                <a:schemeClr val="bg2">
                  <a:lumMod val="25000"/>
                </a:schemeClr>
              </a:solidFill>
            </a:endParaRPr>
          </a:p>
          <a:p>
            <a:pPr algn="just"/>
            <a:r>
              <a:rPr lang="es-CL" sz="1400" b="1" dirty="0">
                <a:solidFill>
                  <a:srgbClr val="12788A"/>
                </a:solidFill>
              </a:rPr>
              <a:t>Percepción ciudadana: </a:t>
            </a:r>
            <a:r>
              <a:rPr lang="es-CL" sz="1400" dirty="0">
                <a:solidFill>
                  <a:schemeClr val="tx1">
                    <a:lumMod val="85000"/>
                    <a:lumOff val="15000"/>
                  </a:schemeClr>
                </a:solidFill>
              </a:rPr>
              <a:t>Cuando la distancia entre la comisión de un delito, su investigación y una condena definitiva se extiende por años, se debilita la percepción de que existen consecuencias efectivas.</a:t>
            </a:r>
          </a:p>
        </p:txBody>
      </p:sp>
      <p:sp>
        <p:nvSpPr>
          <p:cNvPr id="7" name="Rectángulo 6">
            <a:extLst>
              <a:ext uri="{FF2B5EF4-FFF2-40B4-BE49-F238E27FC236}">
                <a16:creationId xmlns:a16="http://schemas.microsoft.com/office/drawing/2014/main" id="{0C128E3F-E5A3-466B-0AA4-16A377637E28}"/>
              </a:ext>
            </a:extLst>
          </p:cNvPr>
          <p:cNvSpPr/>
          <p:nvPr/>
        </p:nvSpPr>
        <p:spPr>
          <a:xfrm>
            <a:off x="1" y="731520"/>
            <a:ext cx="1930400" cy="45719"/>
          </a:xfrm>
          <a:prstGeom prst="rect">
            <a:avLst/>
          </a:prstGeom>
          <a:solidFill>
            <a:srgbClr val="12788A"/>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s-ES_tradnl"/>
          </a:p>
        </p:txBody>
      </p:sp>
      <p:sp>
        <p:nvSpPr>
          <p:cNvPr id="5" name="Text 1">
            <a:extLst>
              <a:ext uri="{FF2B5EF4-FFF2-40B4-BE49-F238E27FC236}">
                <a16:creationId xmlns:a16="http://schemas.microsoft.com/office/drawing/2014/main" id="{B68C2FF1-E07E-474F-A483-4DCAA359AA63}"/>
              </a:ext>
            </a:extLst>
          </p:cNvPr>
          <p:cNvSpPr/>
          <p:nvPr/>
        </p:nvSpPr>
        <p:spPr>
          <a:xfrm>
            <a:off x="635285" y="1001676"/>
            <a:ext cx="4812708" cy="592617"/>
          </a:xfrm>
          <a:prstGeom prst="rect">
            <a:avLst/>
          </a:prstGeom>
          <a:noFill/>
          <a:ln/>
        </p:spPr>
        <p:txBody>
          <a:bodyPr wrap="square" lIns="0" tIns="0" rIns="0" bIns="0" rtlCol="0" anchor="ctr"/>
          <a:lstStyle/>
          <a:p>
            <a:pPr marL="342900" indent="-342900">
              <a:buFont typeface="Wingdings" panose="05000000000000000000" pitchFamily="2" charset="2"/>
              <a:buChar char="§"/>
            </a:pPr>
            <a:r>
              <a:rPr lang="es-CL" sz="1600" b="1" dirty="0">
                <a:solidFill>
                  <a:srgbClr val="12788A"/>
                </a:solidFill>
                <a:latin typeface="Calibri" pitchFamily="34" charset="0"/>
                <a:ea typeface="Calibri" pitchFamily="34" charset="-122"/>
                <a:cs typeface="Calibri" pitchFamily="34" charset="-120"/>
              </a:rPr>
              <a:t>Prensa y percepción ciudadana</a:t>
            </a:r>
            <a:endParaRPr lang="es-CL" sz="1600" noProof="0" dirty="0">
              <a:solidFill>
                <a:srgbClr val="12788A"/>
              </a:solidFill>
            </a:endParaRPr>
          </a:p>
        </p:txBody>
      </p:sp>
    </p:spTree>
    <p:extLst>
      <p:ext uri="{BB962C8B-B14F-4D97-AF65-F5344CB8AC3E}">
        <p14:creationId xmlns:p14="http://schemas.microsoft.com/office/powerpoint/2010/main" val="13116657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7">
    <p:bg>
      <p:bgPr>
        <a:blipFill dpi="0" rotWithShape="1">
          <a:blip r:embed="rId3">
            <a:lum/>
          </a:blip>
          <a:srcRect/>
          <a:stretch>
            <a:fillRect t="-9000" b="-9000"/>
          </a:stretch>
        </a:blipFill>
        <a:effectLst/>
      </p:bgPr>
    </p:bg>
    <p:spTree>
      <p:nvGrpSpPr>
        <p:cNvPr id="1" name=""/>
        <p:cNvGrpSpPr/>
        <p:nvPr/>
      </p:nvGrpSpPr>
      <p:grpSpPr>
        <a:xfrm>
          <a:off x="0" y="0"/>
          <a:ext cx="0" cy="0"/>
          <a:chOff x="0" y="0"/>
          <a:chExt cx="0" cy="0"/>
        </a:xfrm>
      </p:grpSpPr>
      <p:sp>
        <p:nvSpPr>
          <p:cNvPr id="2" name="Text 0"/>
          <p:cNvSpPr/>
          <p:nvPr/>
        </p:nvSpPr>
        <p:spPr>
          <a:xfrm>
            <a:off x="868680" y="4617720"/>
            <a:ext cx="7315200" cy="502920"/>
          </a:xfrm>
          <a:prstGeom prst="rect">
            <a:avLst/>
          </a:prstGeom>
          <a:noFill/>
          <a:ln/>
        </p:spPr>
        <p:txBody>
          <a:bodyPr wrap="square" lIns="0" tIns="0" rIns="0" bIns="0" rtlCol="0" anchor="ctr"/>
          <a:lstStyle/>
          <a:p>
            <a:pPr marL="0" indent="0">
              <a:buNone/>
            </a:pPr>
            <a:r>
              <a:rPr lang="es-CL" sz="2600" b="1" noProof="0" dirty="0">
                <a:solidFill>
                  <a:srgbClr val="12788A"/>
                </a:solidFill>
                <a:latin typeface="Calibri" pitchFamily="34" charset="0"/>
                <a:ea typeface="Calibri" pitchFamily="34" charset="-122"/>
                <a:cs typeface="Calibri" pitchFamily="34" charset="-120"/>
              </a:rPr>
              <a:t>Imaginaccion Comunicación Estratégica</a:t>
            </a:r>
            <a:endParaRPr lang="es-CL" sz="2600" noProof="0" dirty="0">
              <a:solidFill>
                <a:srgbClr val="12788A"/>
              </a:solidFill>
            </a:endParaRPr>
          </a:p>
        </p:txBody>
      </p:sp>
      <p:sp>
        <p:nvSpPr>
          <p:cNvPr id="3" name="Text 1"/>
          <p:cNvSpPr/>
          <p:nvPr/>
        </p:nvSpPr>
        <p:spPr>
          <a:xfrm>
            <a:off x="868680" y="5138928"/>
            <a:ext cx="7315200" cy="384048"/>
          </a:xfrm>
          <a:prstGeom prst="rect">
            <a:avLst/>
          </a:prstGeom>
          <a:noFill/>
          <a:ln/>
        </p:spPr>
        <p:txBody>
          <a:bodyPr wrap="square" lIns="0" tIns="0" rIns="0" bIns="0" rtlCol="0" anchor="ctr"/>
          <a:lstStyle/>
          <a:p>
            <a:pPr marL="0" indent="0">
              <a:buNone/>
            </a:pPr>
            <a:r>
              <a:rPr lang="es-CL" sz="2000" u="sng" noProof="0" dirty="0">
                <a:solidFill>
                  <a:srgbClr val="12788A"/>
                </a:solidFill>
                <a:latin typeface="Calibri" pitchFamily="34" charset="0"/>
                <a:ea typeface="Calibri" pitchFamily="34" charset="-122"/>
                <a:cs typeface="Calibri" pitchFamily="34" charset="-120"/>
              </a:rPr>
              <a:t>www.imaginaccion.cl</a:t>
            </a:r>
            <a:endParaRPr lang="es-CL" sz="2000" noProof="0" dirty="0">
              <a:solidFill>
                <a:srgbClr val="12788A"/>
              </a:solidFill>
            </a:endParaRPr>
          </a:p>
        </p:txBody>
      </p:sp>
      <p:sp>
        <p:nvSpPr>
          <p:cNvPr id="4" name="Text 2"/>
          <p:cNvSpPr/>
          <p:nvPr/>
        </p:nvSpPr>
        <p:spPr>
          <a:xfrm>
            <a:off x="868680" y="5532120"/>
            <a:ext cx="7315200" cy="384048"/>
          </a:xfrm>
          <a:prstGeom prst="rect">
            <a:avLst/>
          </a:prstGeom>
          <a:noFill/>
          <a:ln/>
        </p:spPr>
        <p:txBody>
          <a:bodyPr wrap="square" lIns="0" tIns="0" rIns="0" bIns="0" rtlCol="0" anchor="ctr"/>
          <a:lstStyle/>
          <a:p>
            <a:pPr marL="0" indent="0">
              <a:buNone/>
            </a:pPr>
            <a:r>
              <a:rPr lang="es-CL" sz="1800" noProof="0" dirty="0">
                <a:solidFill>
                  <a:srgbClr val="12788A"/>
                </a:solidFill>
                <a:latin typeface="Calibri" pitchFamily="34" charset="0"/>
                <a:ea typeface="Calibri" pitchFamily="34" charset="-122"/>
                <a:cs typeface="Calibri" pitchFamily="34" charset="-120"/>
              </a:rPr>
              <a:t>Providencia 1760, piso 24 – Fono +56 2 2353 42 04.</a:t>
            </a:r>
            <a:endParaRPr lang="es-CL" sz="1800" noProof="0" dirty="0">
              <a:solidFill>
                <a:srgbClr val="12788A"/>
              </a:solidFill>
            </a:endParaRPr>
          </a:p>
        </p:txBody>
      </p:sp>
      <p:pic>
        <p:nvPicPr>
          <p:cNvPr id="5" name="Imagen 4">
            <a:extLst>
              <a:ext uri="{FF2B5EF4-FFF2-40B4-BE49-F238E27FC236}">
                <a16:creationId xmlns:a16="http://schemas.microsoft.com/office/drawing/2014/main" id="{A0ECC048-13EA-E988-B382-A60B45771BCE}"/>
              </a:ext>
            </a:extLst>
          </p:cNvPr>
          <p:cNvPicPr>
            <a:picLocks noChangeAspect="1"/>
          </p:cNvPicPr>
          <p:nvPr/>
        </p:nvPicPr>
        <p:blipFill>
          <a:blip r:embed="rId4"/>
          <a:stretch>
            <a:fillRect/>
          </a:stretch>
        </p:blipFill>
        <p:spPr>
          <a:xfrm>
            <a:off x="600336" y="675078"/>
            <a:ext cx="3852124" cy="1213683"/>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4447</TotalTime>
  <Words>1751</Words>
  <Application>Microsoft Office PowerPoint</Application>
  <PresentationFormat>Panorámica</PresentationFormat>
  <Paragraphs>251</Paragraphs>
  <Slides>22</Slides>
  <Notes>22</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22</vt:i4>
      </vt:variant>
    </vt:vector>
  </HeadingPairs>
  <TitlesOfParts>
    <vt:vector size="26" baseType="lpstr">
      <vt:lpstr>Arial</vt:lpstr>
      <vt:lpstr>Calibri</vt:lpstr>
      <vt:lpstr>Wingdings</vt:lpstr>
      <vt:lpstr>Office Theme</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Observatorio de Prensa de corrupción municipal · Agosto 2025 – Julio 2026</dc:title>
  <dc:subject>PptxGenJS Presentation</dc:subject>
  <dc:creator>Imaginaccion Comunicación Estratégica</dc:creator>
  <cp:lastModifiedBy>Imaginaccion Consultores</cp:lastModifiedBy>
  <cp:revision>55</cp:revision>
  <cp:lastPrinted>2026-08-25T17:09:20Z</cp:lastPrinted>
  <dcterms:created xsi:type="dcterms:W3CDTF">2026-07-28T16:40:42Z</dcterms:created>
  <dcterms:modified xsi:type="dcterms:W3CDTF">2026-09-11T12:48:12Z</dcterms:modified>
</cp:coreProperties>
</file>